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8"/>
  </p:notesMasterIdLst>
  <p:handoutMasterIdLst>
    <p:handoutMasterId r:id="rId29"/>
  </p:handoutMasterIdLst>
  <p:sldIdLst>
    <p:sldId id="256" r:id="rId8"/>
    <p:sldId id="271" r:id="rId9"/>
    <p:sldId id="333" r:id="rId10"/>
    <p:sldId id="323" r:id="rId11"/>
    <p:sldId id="325" r:id="rId12"/>
    <p:sldId id="334" r:id="rId13"/>
    <p:sldId id="329" r:id="rId14"/>
    <p:sldId id="326" r:id="rId15"/>
    <p:sldId id="330" r:id="rId16"/>
    <p:sldId id="332" r:id="rId17"/>
    <p:sldId id="335" r:id="rId18"/>
    <p:sldId id="336" r:id="rId19"/>
    <p:sldId id="337" r:id="rId20"/>
    <p:sldId id="338" r:id="rId21"/>
    <p:sldId id="340" r:id="rId22"/>
    <p:sldId id="341" r:id="rId23"/>
    <p:sldId id="342" r:id="rId24"/>
    <p:sldId id="343" r:id="rId25"/>
    <p:sldId id="339" r:id="rId26"/>
    <p:sldId id="305" r:id="rId2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3"/>
            <p14:sldId id="323"/>
            <p14:sldId id="325"/>
            <p14:sldId id="334"/>
            <p14:sldId id="329"/>
            <p14:sldId id="326"/>
            <p14:sldId id="330"/>
            <p14:sldId id="332"/>
            <p14:sldId id="335"/>
            <p14:sldId id="336"/>
            <p14:sldId id="337"/>
            <p14:sldId id="338"/>
            <p14:sldId id="340"/>
            <p14:sldId id="341"/>
            <p14:sldId id="342"/>
            <p14:sldId id="343"/>
            <p14:sldId id="339"/>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2345" autoAdjust="0"/>
  </p:normalViewPr>
  <p:slideViewPr>
    <p:cSldViewPr>
      <p:cViewPr varScale="1">
        <p:scale>
          <a:sx n="105" d="100"/>
          <a:sy n="105" d="100"/>
        </p:scale>
        <p:origin x="126" y="186"/>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11/10/2019</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11/10/2019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Should be mostly review. Might tie together concepts from different languages for you. We talk about these objects as if they live out there in space. But it is important to understand where they are and how they are actually connected. How they come into existence and how they go away. C++ gives us some additional options we’ll see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84231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321636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50762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“new” less typing but easier to miss when looking at code</a:t>
            </a:r>
          </a:p>
          <a:p>
            <a:endParaRPr lang="en-US" dirty="0"/>
          </a:p>
          <a:p>
            <a:r>
              <a:rPr lang="en-US" dirty="0"/>
              <a:t>Think of the “po” in polymorphism as meaning “pointer”</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92947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6718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the number object, storage can grow to make room for bigger numbers</a:t>
            </a:r>
          </a:p>
          <a:p>
            <a:pPr marL="171450" indent="-171450">
              <a:buFontTx/>
              <a:buChar char="-"/>
            </a:pPr>
            <a:endParaRPr lang="en-US" dirty="0"/>
          </a:p>
          <a:p>
            <a:pPr marL="171450" indent="-171450">
              <a:buFontTx/>
              <a:buChar char="-"/>
            </a:pPr>
            <a:r>
              <a:rPr lang="en-US" dirty="0"/>
              <a:t>Operator overloading: __add__ is “+”. Strings and numbers implement this, which is why you can add two strings with “+”. You can overload in your own classes. Operator overloading – part of python.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343957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objects on stack … next lesson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29270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is dumb … just follows the sequences and goes to the addresses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541837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5166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127424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internalpointers.com/post/beginner-s-look-smart-pointers-modern-c"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emory_manageme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internalpointers.com/post/beginner-s-look-smart-pointers-modern-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Memory Management</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The Stack and Heap</a:t>
            </a:r>
          </a:p>
          <a:p>
            <a:pPr>
              <a:buFont typeface="Arial" charset="0"/>
              <a:buChar char="•"/>
            </a:pPr>
            <a:r>
              <a:rPr lang="en-US" dirty="0"/>
              <a:t>Object Graphs</a:t>
            </a:r>
          </a:p>
          <a:p>
            <a:pPr>
              <a:buFont typeface="Arial" charset="0"/>
              <a:buChar char="•"/>
            </a:pPr>
            <a:r>
              <a:rPr lang="en-US" dirty="0"/>
              <a:t>Pointers</a:t>
            </a:r>
          </a:p>
          <a:p>
            <a:pPr>
              <a:buFont typeface="Arial" charset="0"/>
              <a:buChar char="•"/>
            </a:pPr>
            <a:r>
              <a:rPr lang="en-US" dirty="0"/>
              <a:t>C++ Smart Pointers</a:t>
            </a:r>
          </a:p>
          <a:p>
            <a:pPr>
              <a:buFont typeface="Arial" charset="0"/>
              <a:buChar char="•"/>
            </a:pPr>
            <a:r>
              <a:rPr lang="en-US" dirty="0"/>
              <a:t>Garbage Collection</a:t>
            </a:r>
          </a:p>
          <a:p>
            <a:pPr>
              <a:buFont typeface="Arial" charset="0"/>
              <a:buChar char="•"/>
            </a:pPr>
            <a:endParaRPr lang="en-US" dirty="0"/>
          </a:p>
        </p:txBody>
      </p:sp>
      <p:pic>
        <p:nvPicPr>
          <p:cNvPr id="4" name="Picture 3">
            <a:extLst>
              <a:ext uri="{FF2B5EF4-FFF2-40B4-BE49-F238E27FC236}">
                <a16:creationId xmlns:a16="http://schemas.microsoft.com/office/drawing/2014/main" id="{2ED9E5EF-5A0D-4B30-AA28-BB50B799E387}"/>
              </a:ext>
            </a:extLst>
          </p:cNvPr>
          <p:cNvPicPr>
            <a:picLocks noChangeAspect="1"/>
          </p:cNvPicPr>
          <p:nvPr/>
        </p:nvPicPr>
        <p:blipFill>
          <a:blip r:embed="rId3"/>
          <a:stretch>
            <a:fillRect/>
          </a:stretch>
        </p:blipFill>
        <p:spPr>
          <a:xfrm>
            <a:off x="4981303" y="1001123"/>
            <a:ext cx="3794330" cy="3033236"/>
          </a:xfrm>
          <a:prstGeom prst="rect">
            <a:avLst/>
          </a:prstGeom>
        </p:spPr>
      </p:pic>
      <p:sp>
        <p:nvSpPr>
          <p:cNvPr id="5" name="TextBox 4">
            <a:extLst>
              <a:ext uri="{FF2B5EF4-FFF2-40B4-BE49-F238E27FC236}">
                <a16:creationId xmlns:a16="http://schemas.microsoft.com/office/drawing/2014/main" id="{AF5C98AD-6E9F-4FEE-B858-DB80186CD63A}"/>
              </a:ext>
            </a:extLst>
          </p:cNvPr>
          <p:cNvSpPr txBox="1"/>
          <p:nvPr/>
        </p:nvSpPr>
        <p:spPr>
          <a:xfrm rot="1402513">
            <a:off x="6551460" y="2349728"/>
            <a:ext cx="654016" cy="215444"/>
          </a:xfrm>
          <a:prstGeom prst="rect">
            <a:avLst/>
          </a:prstGeom>
          <a:noFill/>
        </p:spPr>
        <p:txBody>
          <a:bodyPr wrap="square" rtlCol="0">
            <a:spAutoFit/>
          </a:bodyPr>
          <a:lstStyle/>
          <a:p>
            <a:r>
              <a:rPr lang="en-US" sz="800" dirty="0"/>
              <a:t>Token []</a:t>
            </a:r>
          </a:p>
        </p:txBody>
      </p:sp>
      <p:sp>
        <p:nvSpPr>
          <p:cNvPr id="6" name="TextBox 5">
            <a:extLst>
              <a:ext uri="{FF2B5EF4-FFF2-40B4-BE49-F238E27FC236}">
                <a16:creationId xmlns:a16="http://schemas.microsoft.com/office/drawing/2014/main" id="{7EF2C720-87AC-4395-A0EE-9BA76DA31C42}"/>
              </a:ext>
            </a:extLst>
          </p:cNvPr>
          <p:cNvSpPr txBox="1"/>
          <p:nvPr/>
        </p:nvSpPr>
        <p:spPr>
          <a:xfrm rot="20435030">
            <a:off x="6610016" y="3158462"/>
            <a:ext cx="654016" cy="215444"/>
          </a:xfrm>
          <a:prstGeom prst="rect">
            <a:avLst/>
          </a:prstGeom>
          <a:noFill/>
        </p:spPr>
        <p:txBody>
          <a:bodyPr wrap="square" rtlCol="0">
            <a:spAutoFit/>
          </a:bodyPr>
          <a:lstStyle/>
          <a:p>
            <a:r>
              <a:rPr lang="en-US" sz="800" dirty="0"/>
              <a:t>Player</a:t>
            </a:r>
          </a:p>
        </p:txBody>
      </p:sp>
      <p:sp>
        <p:nvSpPr>
          <p:cNvPr id="7" name="TextBox 6">
            <a:extLst>
              <a:ext uri="{FF2B5EF4-FFF2-40B4-BE49-F238E27FC236}">
                <a16:creationId xmlns:a16="http://schemas.microsoft.com/office/drawing/2014/main" id="{DA8E9BAA-89D2-4F6E-8FB3-BE066FD68A84}"/>
              </a:ext>
            </a:extLst>
          </p:cNvPr>
          <p:cNvSpPr txBox="1"/>
          <p:nvPr/>
        </p:nvSpPr>
        <p:spPr>
          <a:xfrm rot="2593898">
            <a:off x="6974354" y="2793386"/>
            <a:ext cx="654016" cy="215444"/>
          </a:xfrm>
          <a:prstGeom prst="rect">
            <a:avLst/>
          </a:prstGeom>
          <a:noFill/>
        </p:spPr>
        <p:txBody>
          <a:bodyPr wrap="square" rtlCol="0">
            <a:spAutoFit/>
          </a:bodyPr>
          <a:lstStyle/>
          <a:p>
            <a:r>
              <a:rPr lang="en-US" sz="800" dirty="0"/>
              <a:t>Token</a:t>
            </a:r>
          </a:p>
        </p:txBody>
      </p:sp>
      <p:sp>
        <p:nvSpPr>
          <p:cNvPr id="8" name="TextBox 7">
            <a:extLst>
              <a:ext uri="{FF2B5EF4-FFF2-40B4-BE49-F238E27FC236}">
                <a16:creationId xmlns:a16="http://schemas.microsoft.com/office/drawing/2014/main" id="{92BA77AC-BFF0-41C8-901D-8E71E580A664}"/>
              </a:ext>
            </a:extLst>
          </p:cNvPr>
          <p:cNvSpPr txBox="1"/>
          <p:nvPr/>
        </p:nvSpPr>
        <p:spPr>
          <a:xfrm rot="701505">
            <a:off x="7536984" y="3006397"/>
            <a:ext cx="654016" cy="215444"/>
          </a:xfrm>
          <a:prstGeom prst="rect">
            <a:avLst/>
          </a:prstGeom>
          <a:noFill/>
        </p:spPr>
        <p:txBody>
          <a:bodyPr wrap="square" rtlCol="0">
            <a:spAutoFit/>
          </a:bodyPr>
          <a:lstStyle/>
          <a:p>
            <a:r>
              <a:rPr lang="en-US" sz="800" dirty="0"/>
              <a:t>Human</a:t>
            </a:r>
          </a:p>
        </p:txBody>
      </p:sp>
      <p:sp>
        <p:nvSpPr>
          <p:cNvPr id="9" name="TextBox 8">
            <a:extLst>
              <a:ext uri="{FF2B5EF4-FFF2-40B4-BE49-F238E27FC236}">
                <a16:creationId xmlns:a16="http://schemas.microsoft.com/office/drawing/2014/main" id="{8AA135BE-D736-4172-B5F5-D699C2036EA0}"/>
              </a:ext>
            </a:extLst>
          </p:cNvPr>
          <p:cNvSpPr txBox="1"/>
          <p:nvPr/>
        </p:nvSpPr>
        <p:spPr>
          <a:xfrm rot="673162">
            <a:off x="8206716" y="3040843"/>
            <a:ext cx="515917" cy="215444"/>
          </a:xfrm>
          <a:prstGeom prst="rect">
            <a:avLst/>
          </a:prstGeom>
          <a:noFill/>
        </p:spPr>
        <p:txBody>
          <a:bodyPr wrap="square" rtlCol="0">
            <a:spAutoFit/>
          </a:bodyPr>
          <a:lstStyle/>
          <a:p>
            <a:r>
              <a:rPr lang="en-US" sz="800" dirty="0"/>
              <a:t>Token</a:t>
            </a:r>
          </a:p>
        </p:txBody>
      </p:sp>
      <p:sp>
        <p:nvSpPr>
          <p:cNvPr id="10" name="TextBox 9">
            <a:extLst>
              <a:ext uri="{FF2B5EF4-FFF2-40B4-BE49-F238E27FC236}">
                <a16:creationId xmlns:a16="http://schemas.microsoft.com/office/drawing/2014/main" id="{FCFAB8DA-B5AA-4F86-8A9D-77B1A679B6EC}"/>
              </a:ext>
            </a:extLst>
          </p:cNvPr>
          <p:cNvSpPr txBox="1"/>
          <p:nvPr/>
        </p:nvSpPr>
        <p:spPr>
          <a:xfrm rot="564804">
            <a:off x="7445282" y="2221389"/>
            <a:ext cx="582934" cy="215444"/>
          </a:xfrm>
          <a:prstGeom prst="rect">
            <a:avLst/>
          </a:prstGeom>
          <a:noFill/>
        </p:spPr>
        <p:txBody>
          <a:bodyPr wrap="square" rtlCol="0">
            <a:spAutoFit/>
          </a:bodyPr>
          <a:lstStyle/>
          <a:p>
            <a:r>
              <a:rPr lang="en-US" sz="800" dirty="0"/>
              <a:t>Dog</a:t>
            </a:r>
          </a:p>
        </p:txBody>
      </p:sp>
      <p:sp>
        <p:nvSpPr>
          <p:cNvPr id="11" name="TextBox 10">
            <a:extLst>
              <a:ext uri="{FF2B5EF4-FFF2-40B4-BE49-F238E27FC236}">
                <a16:creationId xmlns:a16="http://schemas.microsoft.com/office/drawing/2014/main" id="{7162CBD5-B603-49C6-8175-A72412D94F6E}"/>
              </a:ext>
            </a:extLst>
          </p:cNvPr>
          <p:cNvSpPr txBox="1"/>
          <p:nvPr/>
        </p:nvSpPr>
        <p:spPr>
          <a:xfrm rot="21349372">
            <a:off x="7029186" y="1725870"/>
            <a:ext cx="654016" cy="215444"/>
          </a:xfrm>
          <a:prstGeom prst="rect">
            <a:avLst/>
          </a:prstGeom>
          <a:noFill/>
        </p:spPr>
        <p:txBody>
          <a:bodyPr wrap="square" rtlCol="0">
            <a:spAutoFit/>
          </a:bodyPr>
          <a:lstStyle/>
          <a:p>
            <a:r>
              <a:rPr lang="en-US" sz="800" dirty="0"/>
              <a:t>Game</a:t>
            </a:r>
          </a:p>
        </p:txBody>
      </p:sp>
      <p:sp>
        <p:nvSpPr>
          <p:cNvPr id="12" name="TextBox 11">
            <a:extLst>
              <a:ext uri="{FF2B5EF4-FFF2-40B4-BE49-F238E27FC236}">
                <a16:creationId xmlns:a16="http://schemas.microsoft.com/office/drawing/2014/main" id="{01B24980-CF80-48C2-98F8-9669673C53D0}"/>
              </a:ext>
            </a:extLst>
          </p:cNvPr>
          <p:cNvSpPr txBox="1"/>
          <p:nvPr/>
        </p:nvSpPr>
        <p:spPr>
          <a:xfrm rot="409327">
            <a:off x="7328616" y="1350490"/>
            <a:ext cx="654016" cy="215444"/>
          </a:xfrm>
          <a:prstGeom prst="rect">
            <a:avLst/>
          </a:prstGeom>
          <a:noFill/>
        </p:spPr>
        <p:txBody>
          <a:bodyPr wrap="square" rtlCol="0">
            <a:spAutoFit/>
          </a:bodyPr>
          <a:lstStyle/>
          <a:p>
            <a:r>
              <a:rPr lang="en-US" sz="800" dirty="0"/>
              <a:t>Board</a:t>
            </a:r>
          </a:p>
        </p:txBody>
      </p:sp>
      <p:sp>
        <p:nvSpPr>
          <p:cNvPr id="13" name="TextBox 12">
            <a:extLst>
              <a:ext uri="{FF2B5EF4-FFF2-40B4-BE49-F238E27FC236}">
                <a16:creationId xmlns:a16="http://schemas.microsoft.com/office/drawing/2014/main" id="{D4C22473-C3D8-4BC8-B33D-CDD0534F031D}"/>
              </a:ext>
            </a:extLst>
          </p:cNvPr>
          <p:cNvSpPr txBox="1"/>
          <p:nvPr/>
        </p:nvSpPr>
        <p:spPr>
          <a:xfrm rot="1143914">
            <a:off x="7756735" y="1777606"/>
            <a:ext cx="554244" cy="215444"/>
          </a:xfrm>
          <a:prstGeom prst="rect">
            <a:avLst/>
          </a:prstGeom>
          <a:noFill/>
        </p:spPr>
        <p:txBody>
          <a:bodyPr wrap="square" rtlCol="0">
            <a:spAutoFit/>
          </a:bodyPr>
          <a:lstStyle/>
          <a:p>
            <a:r>
              <a:rPr lang="en-US" sz="800" dirty="0"/>
              <a:t>Point</a:t>
            </a:r>
          </a:p>
        </p:txBody>
      </p:sp>
      <p:sp>
        <p:nvSpPr>
          <p:cNvPr id="14" name="TextBox 13">
            <a:extLst>
              <a:ext uri="{FF2B5EF4-FFF2-40B4-BE49-F238E27FC236}">
                <a16:creationId xmlns:a16="http://schemas.microsoft.com/office/drawing/2014/main" id="{FD2F6E12-197F-4CFE-BCD1-DB15B6528D2F}"/>
              </a:ext>
            </a:extLst>
          </p:cNvPr>
          <p:cNvSpPr txBox="1"/>
          <p:nvPr/>
        </p:nvSpPr>
        <p:spPr>
          <a:xfrm rot="787100">
            <a:off x="8064980" y="2123463"/>
            <a:ext cx="541923" cy="215444"/>
          </a:xfrm>
          <a:prstGeom prst="rect">
            <a:avLst/>
          </a:prstGeom>
          <a:noFill/>
        </p:spPr>
        <p:txBody>
          <a:bodyPr wrap="square" rtlCol="0">
            <a:spAutoFit/>
          </a:bodyPr>
          <a:lstStyle/>
          <a:p>
            <a:r>
              <a:rPr lang="en-US" sz="800" dirty="0"/>
              <a:t>Game</a:t>
            </a:r>
          </a:p>
        </p:txBody>
      </p:sp>
      <p:sp>
        <p:nvSpPr>
          <p:cNvPr id="15" name="TextBox 14">
            <a:extLst>
              <a:ext uri="{FF2B5EF4-FFF2-40B4-BE49-F238E27FC236}">
                <a16:creationId xmlns:a16="http://schemas.microsoft.com/office/drawing/2014/main" id="{785A9363-5DAB-4896-B6DF-B6F32441010B}"/>
              </a:ext>
            </a:extLst>
          </p:cNvPr>
          <p:cNvSpPr txBox="1"/>
          <p:nvPr/>
        </p:nvSpPr>
        <p:spPr>
          <a:xfrm rot="20078566">
            <a:off x="8316225" y="1761524"/>
            <a:ext cx="556399" cy="215444"/>
          </a:xfrm>
          <a:prstGeom prst="rect">
            <a:avLst/>
          </a:prstGeom>
          <a:noFill/>
        </p:spPr>
        <p:txBody>
          <a:bodyPr wrap="square" rtlCol="0">
            <a:spAutoFit/>
          </a:bodyPr>
          <a:lstStyle/>
          <a:p>
            <a:r>
              <a:rPr lang="en-US" sz="800" dirty="0"/>
              <a:t>Animal</a:t>
            </a:r>
          </a:p>
        </p:txBody>
      </p:sp>
      <p:sp>
        <p:nvSpPr>
          <p:cNvPr id="16" name="TextBox 15">
            <a:extLst>
              <a:ext uri="{FF2B5EF4-FFF2-40B4-BE49-F238E27FC236}">
                <a16:creationId xmlns:a16="http://schemas.microsoft.com/office/drawing/2014/main" id="{663D1A95-6389-423B-92F6-735B750346F5}"/>
              </a:ext>
            </a:extLst>
          </p:cNvPr>
          <p:cNvSpPr txBox="1"/>
          <p:nvPr/>
        </p:nvSpPr>
        <p:spPr>
          <a:xfrm rot="19484434">
            <a:off x="7936152" y="2454690"/>
            <a:ext cx="618068" cy="215444"/>
          </a:xfrm>
          <a:prstGeom prst="rect">
            <a:avLst/>
          </a:prstGeom>
          <a:noFill/>
        </p:spPr>
        <p:txBody>
          <a:bodyPr wrap="square" rtlCol="0">
            <a:spAutoFit/>
          </a:bodyPr>
          <a:lstStyle/>
          <a:p>
            <a:r>
              <a:rPr lang="en-US" sz="800" dirty="0"/>
              <a:t>Board</a:t>
            </a:r>
          </a:p>
        </p:txBody>
      </p:sp>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3448738" y="57151"/>
            <a:ext cx="5619062" cy="609600"/>
          </a:xfrm>
        </p:spPr>
        <p:txBody>
          <a:bodyPr/>
          <a:lstStyle/>
          <a:p>
            <a:r>
              <a:rPr lang="en-US" dirty="0"/>
              <a:t>The Stack</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0" name="TextBox 9">
            <a:extLst>
              <a:ext uri="{FF2B5EF4-FFF2-40B4-BE49-F238E27FC236}">
                <a16:creationId xmlns:a16="http://schemas.microsoft.com/office/drawing/2014/main" id="{8C1614A8-91D9-44BF-9E81-DA3F120CA13A}"/>
              </a:ext>
            </a:extLst>
          </p:cNvPr>
          <p:cNvSpPr txBox="1"/>
          <p:nvPr/>
        </p:nvSpPr>
        <p:spPr>
          <a:xfrm>
            <a:off x="5486400" y="1041558"/>
            <a:ext cx="685800" cy="369332"/>
          </a:xfrm>
          <a:prstGeom prst="rect">
            <a:avLst/>
          </a:prstGeom>
          <a:noFill/>
          <a:ln>
            <a:noFill/>
          </a:ln>
        </p:spPr>
        <p:txBody>
          <a:bodyPr wrap="square" rtlCol="0">
            <a:spAutoFit/>
          </a:bodyPr>
          <a:lstStyle/>
          <a:p>
            <a:r>
              <a:rPr lang="en-US" dirty="0">
                <a:latin typeface="Consolas" panose="020B0609020204030204" pitchFamily="49" charset="0"/>
              </a:rPr>
              <a:t>1000</a:t>
            </a:r>
          </a:p>
        </p:txBody>
      </p:sp>
      <p:sp>
        <p:nvSpPr>
          <p:cNvPr id="11" name="TextBox 10">
            <a:extLst>
              <a:ext uri="{FF2B5EF4-FFF2-40B4-BE49-F238E27FC236}">
                <a16:creationId xmlns:a16="http://schemas.microsoft.com/office/drawing/2014/main" id="{5A0EAACD-D3D7-418B-855F-6892E74CF862}"/>
              </a:ext>
            </a:extLst>
          </p:cNvPr>
          <p:cNvSpPr txBox="1"/>
          <p:nvPr/>
        </p:nvSpPr>
        <p:spPr>
          <a:xfrm>
            <a:off x="6172200" y="1041558"/>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4500</a:t>
            </a:r>
          </a:p>
        </p:txBody>
      </p:sp>
      <p:sp>
        <p:nvSpPr>
          <p:cNvPr id="12" name="TextBox 11">
            <a:extLst>
              <a:ext uri="{FF2B5EF4-FFF2-40B4-BE49-F238E27FC236}">
                <a16:creationId xmlns:a16="http://schemas.microsoft.com/office/drawing/2014/main" id="{751AC0EC-BE2C-479C-9F57-56C5027F7C38}"/>
              </a:ext>
            </a:extLst>
          </p:cNvPr>
          <p:cNvSpPr txBox="1"/>
          <p:nvPr/>
        </p:nvSpPr>
        <p:spPr>
          <a:xfrm>
            <a:off x="5486400" y="1410890"/>
            <a:ext cx="685800" cy="369332"/>
          </a:xfrm>
          <a:prstGeom prst="rect">
            <a:avLst/>
          </a:prstGeom>
          <a:noFill/>
          <a:ln>
            <a:noFill/>
          </a:ln>
        </p:spPr>
        <p:txBody>
          <a:bodyPr wrap="square" rtlCol="0">
            <a:spAutoFit/>
          </a:bodyPr>
          <a:lstStyle/>
          <a:p>
            <a:r>
              <a:rPr lang="en-US" dirty="0">
                <a:latin typeface="Consolas" panose="020B0609020204030204" pitchFamily="49" charset="0"/>
              </a:rPr>
              <a:t>1004</a:t>
            </a:r>
          </a:p>
        </p:txBody>
      </p:sp>
      <p:sp>
        <p:nvSpPr>
          <p:cNvPr id="13" name="TextBox 12">
            <a:extLst>
              <a:ext uri="{FF2B5EF4-FFF2-40B4-BE49-F238E27FC236}">
                <a16:creationId xmlns:a16="http://schemas.microsoft.com/office/drawing/2014/main" id="{0A49D82D-4D91-4692-8780-E918EEE2BAFA}"/>
              </a:ext>
            </a:extLst>
          </p:cNvPr>
          <p:cNvSpPr txBox="1"/>
          <p:nvPr/>
        </p:nvSpPr>
        <p:spPr>
          <a:xfrm>
            <a:off x="6172200" y="1410890"/>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50</a:t>
            </a:r>
          </a:p>
        </p:txBody>
      </p:sp>
      <p:sp>
        <p:nvSpPr>
          <p:cNvPr id="14" name="TextBox 13">
            <a:extLst>
              <a:ext uri="{FF2B5EF4-FFF2-40B4-BE49-F238E27FC236}">
                <a16:creationId xmlns:a16="http://schemas.microsoft.com/office/drawing/2014/main" id="{67E513A6-414E-4C7E-907D-A95E4FC589EA}"/>
              </a:ext>
            </a:extLst>
          </p:cNvPr>
          <p:cNvSpPr txBox="1"/>
          <p:nvPr/>
        </p:nvSpPr>
        <p:spPr>
          <a:xfrm>
            <a:off x="5486400" y="1780222"/>
            <a:ext cx="685800" cy="369332"/>
          </a:xfrm>
          <a:prstGeom prst="rect">
            <a:avLst/>
          </a:prstGeom>
          <a:noFill/>
          <a:ln>
            <a:noFill/>
          </a:ln>
        </p:spPr>
        <p:txBody>
          <a:bodyPr wrap="square" rtlCol="0">
            <a:spAutoFit/>
          </a:bodyPr>
          <a:lstStyle/>
          <a:p>
            <a:r>
              <a:rPr lang="en-US" dirty="0">
                <a:latin typeface="Consolas" panose="020B0609020204030204" pitchFamily="49" charset="0"/>
              </a:rPr>
              <a:t>1008</a:t>
            </a:r>
          </a:p>
        </p:txBody>
      </p:sp>
      <p:sp>
        <p:nvSpPr>
          <p:cNvPr id="15" name="TextBox 14">
            <a:extLst>
              <a:ext uri="{FF2B5EF4-FFF2-40B4-BE49-F238E27FC236}">
                <a16:creationId xmlns:a16="http://schemas.microsoft.com/office/drawing/2014/main" id="{1BBDE674-4B83-4E37-9202-74C37E20DAF5}"/>
              </a:ext>
            </a:extLst>
          </p:cNvPr>
          <p:cNvSpPr txBox="1"/>
          <p:nvPr/>
        </p:nvSpPr>
        <p:spPr>
          <a:xfrm>
            <a:off x="6172200" y="1780222"/>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640</a:t>
            </a:r>
          </a:p>
        </p:txBody>
      </p:sp>
      <p:sp>
        <p:nvSpPr>
          <p:cNvPr id="25" name="Rectangle 24">
            <a:extLst>
              <a:ext uri="{FF2B5EF4-FFF2-40B4-BE49-F238E27FC236}">
                <a16:creationId xmlns:a16="http://schemas.microsoft.com/office/drawing/2014/main" id="{017E236B-CCC5-4D6D-B97E-DDF904265F73}"/>
              </a:ext>
            </a:extLst>
          </p:cNvPr>
          <p:cNvSpPr/>
          <p:nvPr/>
        </p:nvSpPr>
        <p:spPr>
          <a:xfrm>
            <a:off x="1371600" y="293110"/>
            <a:ext cx="3245386" cy="443012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"What is your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"Are you sure?"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"Ready, 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"Good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26" name="TextBox 25">
            <a:extLst>
              <a:ext uri="{FF2B5EF4-FFF2-40B4-BE49-F238E27FC236}">
                <a16:creationId xmlns:a16="http://schemas.microsoft.com/office/drawing/2014/main" id="{425A47BB-83ED-4734-A34D-49288BD3148F}"/>
              </a:ext>
            </a:extLst>
          </p:cNvPr>
          <p:cNvSpPr txBox="1"/>
          <p:nvPr/>
        </p:nvSpPr>
        <p:spPr>
          <a:xfrm>
            <a:off x="3824000" y="29311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7" name="Rectangle 26">
            <a:extLst>
              <a:ext uri="{FF2B5EF4-FFF2-40B4-BE49-F238E27FC236}">
                <a16:creationId xmlns:a16="http://schemas.microsoft.com/office/drawing/2014/main" id="{77DFCC18-DEF0-4E43-99A4-2EE5C9167343}"/>
              </a:ext>
            </a:extLst>
          </p:cNvPr>
          <p:cNvSpPr/>
          <p:nvPr/>
        </p:nvSpPr>
        <p:spPr>
          <a:xfrm>
            <a:off x="767738" y="294276"/>
            <a:ext cx="603862" cy="4430124"/>
          </a:xfrm>
          <a:prstGeom prst="rect">
            <a:avLst/>
          </a:prstGeom>
          <a:solidFill>
            <a:schemeClr val="accent1">
              <a:lumMod val="20000"/>
              <a:lumOff val="80000"/>
            </a:schemeClr>
          </a:solidFill>
          <a:ln>
            <a:solidFill>
              <a:schemeClr val="tx1"/>
            </a:solidFill>
          </a:ln>
        </p:spPr>
        <p:txBody>
          <a:bodyPr wrap="square">
            <a:spAutoFit/>
          </a:bodyPr>
          <a:lstStyle/>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170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280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580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610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640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40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30" name="Arrow: Right 29">
            <a:extLst>
              <a:ext uri="{FF2B5EF4-FFF2-40B4-BE49-F238E27FC236}">
                <a16:creationId xmlns:a16="http://schemas.microsoft.com/office/drawing/2014/main" id="{AC5B6334-D25F-4100-BA5F-C561AC708FD8}"/>
              </a:ext>
            </a:extLst>
          </p:cNvPr>
          <p:cNvSpPr/>
          <p:nvPr/>
        </p:nvSpPr>
        <p:spPr>
          <a:xfrm>
            <a:off x="523875" y="5334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CE0D25A-1645-4663-96BD-BF71AC8CD748}"/>
              </a:ext>
            </a:extLst>
          </p:cNvPr>
          <p:cNvSpPr/>
          <p:nvPr/>
        </p:nvSpPr>
        <p:spPr>
          <a:xfrm>
            <a:off x="523875" y="7143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BAB788C9-4F28-4C1F-85CF-4D8E85644E36}"/>
              </a:ext>
            </a:extLst>
          </p:cNvPr>
          <p:cNvSpPr/>
          <p:nvPr/>
        </p:nvSpPr>
        <p:spPr>
          <a:xfrm>
            <a:off x="485775" y="30670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C2D71549-8D22-4E0E-98B8-5AEAC70D52BC}"/>
              </a:ext>
            </a:extLst>
          </p:cNvPr>
          <p:cNvSpPr/>
          <p:nvPr/>
        </p:nvSpPr>
        <p:spPr>
          <a:xfrm>
            <a:off x="476250" y="324802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A183F77C-9A81-4238-801E-A497AAE08643}"/>
              </a:ext>
            </a:extLst>
          </p:cNvPr>
          <p:cNvSpPr/>
          <p:nvPr/>
        </p:nvSpPr>
        <p:spPr>
          <a:xfrm>
            <a:off x="507694" y="423862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4" grpId="1"/>
      <p:bldP spid="15" grpId="0" animBg="1"/>
      <p:bldP spid="15" grpId="1" animBg="1"/>
      <p:bldP spid="30" grpId="0" animBg="1"/>
      <p:bldP spid="30" grpId="1" animBg="1"/>
      <p:bldP spid="31" grpId="0" animBg="1"/>
      <p:bldP spid="31" grpId="1" animBg="1"/>
      <p:bldP spid="38" grpId="0" animBg="1"/>
      <p:bldP spid="39" grpId="0" animBg="1"/>
      <p:bldP spid="39" grpId="1"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76200" y="57151"/>
            <a:ext cx="6324600" cy="609600"/>
          </a:xfrm>
        </p:spPr>
        <p:txBody>
          <a:bodyPr/>
          <a:lstStyle/>
          <a:p>
            <a:r>
              <a:rPr lang="en-US" dirty="0"/>
              <a:t>Stack and Heap</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7" name="Rectangle 6">
            <a:extLst>
              <a:ext uri="{FF2B5EF4-FFF2-40B4-BE49-F238E27FC236}">
                <a16:creationId xmlns:a16="http://schemas.microsoft.com/office/drawing/2014/main" id="{B9BB9507-BCE1-4946-B1C2-B68F8BBD79E5}"/>
              </a:ext>
            </a:extLst>
          </p:cNvPr>
          <p:cNvSpPr/>
          <p:nvPr/>
        </p:nvSpPr>
        <p:spPr>
          <a:xfrm>
            <a:off x="3162877" y="741190"/>
            <a:ext cx="2205520" cy="3394519"/>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 =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 =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c</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A117B7EB-68E7-4251-8496-BCA3AC2528E3}"/>
              </a:ext>
            </a:extLst>
          </p:cNvPr>
          <p:cNvSpPr/>
          <p:nvPr/>
        </p:nvSpPr>
        <p:spPr>
          <a:xfrm>
            <a:off x="5700188" y="471078"/>
            <a:ext cx="2780382" cy="420134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p)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 = p-&gt;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 = 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 = 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c;</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 = 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b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a-&gt;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C1E69A9-6A3C-45FB-9118-39BCCD77951D}"/>
              </a:ext>
            </a:extLst>
          </p:cNvPr>
          <p:cNvSpPr txBox="1"/>
          <p:nvPr/>
        </p:nvSpPr>
        <p:spPr>
          <a:xfrm>
            <a:off x="7769522" y="469743"/>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1" name="Rectangle 10">
            <a:extLst>
              <a:ext uri="{FF2B5EF4-FFF2-40B4-BE49-F238E27FC236}">
                <a16:creationId xmlns:a16="http://schemas.microsoft.com/office/drawing/2014/main" id="{C2D1E083-7302-4F38-8EBF-A136ABE82993}"/>
              </a:ext>
            </a:extLst>
          </p:cNvPr>
          <p:cNvSpPr/>
          <p:nvPr/>
        </p:nvSpPr>
        <p:spPr>
          <a:xfrm>
            <a:off x="221194" y="716668"/>
            <a:ext cx="2609892" cy="403668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F9A93F9-5E6B-4955-ADF6-202DDD18C287}"/>
              </a:ext>
            </a:extLst>
          </p:cNvPr>
          <p:cNvSpPr txBox="1"/>
          <p:nvPr/>
        </p:nvSpPr>
        <p:spPr>
          <a:xfrm>
            <a:off x="2348638" y="71666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3" name="TextBox 12">
            <a:extLst>
              <a:ext uri="{FF2B5EF4-FFF2-40B4-BE49-F238E27FC236}">
                <a16:creationId xmlns:a16="http://schemas.microsoft.com/office/drawing/2014/main" id="{85C453D5-66CD-4C62-A6F5-BDE815994041}"/>
              </a:ext>
            </a:extLst>
          </p:cNvPr>
          <p:cNvSpPr txBox="1"/>
          <p:nvPr/>
        </p:nvSpPr>
        <p:spPr>
          <a:xfrm>
            <a:off x="4789299" y="752004"/>
            <a:ext cx="574468"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4" name="TextBox 13">
            <a:extLst>
              <a:ext uri="{FF2B5EF4-FFF2-40B4-BE49-F238E27FC236}">
                <a16:creationId xmlns:a16="http://schemas.microsoft.com/office/drawing/2014/main" id="{BC2C5A5F-9F86-41D8-9FD1-8D403070FCFD}"/>
              </a:ext>
            </a:extLst>
          </p:cNvPr>
          <p:cNvSpPr txBox="1"/>
          <p:nvPr/>
        </p:nvSpPr>
        <p:spPr>
          <a:xfrm>
            <a:off x="2978730" y="4234298"/>
            <a:ext cx="2584510" cy="609600"/>
          </a:xfrm>
          <a:prstGeom prst="rect">
            <a:avLst/>
          </a:prstGeom>
          <a:blipFill dpi="0" rotWithShape="1">
            <a:blip r:embed="rId2">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a:t>
            </a:r>
          </a:p>
          <a:p>
            <a:r>
              <a:rPr lang="en-US" dirty="0">
                <a:latin typeface="Consolas" panose="020B0609020204030204" pitchFamily="49" charset="0"/>
              </a:rPr>
              <a:t>???</a:t>
            </a:r>
          </a:p>
        </p:txBody>
      </p:sp>
      <p:pic>
        <p:nvPicPr>
          <p:cNvPr id="15" name="Picture 2" descr="Image result for console icon">
            <a:extLst>
              <a:ext uri="{FF2B5EF4-FFF2-40B4-BE49-F238E27FC236}">
                <a16:creationId xmlns:a16="http://schemas.microsoft.com/office/drawing/2014/main" id="{460FB5F5-87F1-4698-8628-2FA65D95E7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9404" y="4261459"/>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54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fade">
                                      <p:cBhvr>
                                        <p:cTn id="2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76200" y="57151"/>
            <a:ext cx="8991600" cy="609600"/>
          </a:xfrm>
        </p:spPr>
        <p:txBody>
          <a:bodyPr/>
          <a:lstStyle/>
          <a:p>
            <a:r>
              <a:rPr lang="en-US" dirty="0"/>
              <a:t>Stack and Heap</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11" name="Rectangle 10">
            <a:extLst>
              <a:ext uri="{FF2B5EF4-FFF2-40B4-BE49-F238E27FC236}">
                <a16:creationId xmlns:a16="http://schemas.microsoft.com/office/drawing/2014/main" id="{C2D1E083-7302-4F38-8EBF-A136ABE82993}"/>
              </a:ext>
            </a:extLst>
          </p:cNvPr>
          <p:cNvSpPr/>
          <p:nvPr/>
        </p:nvSpPr>
        <p:spPr>
          <a:xfrm>
            <a:off x="221194" y="716668"/>
            <a:ext cx="2609892" cy="403668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F9A93F9-5E6B-4955-ADF6-202DDD18C287}"/>
              </a:ext>
            </a:extLst>
          </p:cNvPr>
          <p:cNvSpPr txBox="1"/>
          <p:nvPr/>
        </p:nvSpPr>
        <p:spPr>
          <a:xfrm>
            <a:off x="2348638" y="71666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708777F2-7DD1-4397-A184-0B5BA18633A8}"/>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return</a:t>
            </a:r>
          </a:p>
        </p:txBody>
      </p:sp>
      <p:sp>
        <p:nvSpPr>
          <p:cNvPr id="17" name="TextBox 16">
            <a:extLst>
              <a:ext uri="{FF2B5EF4-FFF2-40B4-BE49-F238E27FC236}">
                <a16:creationId xmlns:a16="http://schemas.microsoft.com/office/drawing/2014/main" id="{5AB58245-5F29-4D1E-8A5A-74B3064E824B}"/>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4500</a:t>
            </a:r>
          </a:p>
        </p:txBody>
      </p:sp>
      <p:sp>
        <p:nvSpPr>
          <p:cNvPr id="3" name="TextBox 2">
            <a:extLst>
              <a:ext uri="{FF2B5EF4-FFF2-40B4-BE49-F238E27FC236}">
                <a16:creationId xmlns:a16="http://schemas.microsoft.com/office/drawing/2014/main" id="{4D6A567D-7996-4337-BB0E-701545876A2E}"/>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20" name="TextBox 19">
            <a:extLst>
              <a:ext uri="{FF2B5EF4-FFF2-40B4-BE49-F238E27FC236}">
                <a16:creationId xmlns:a16="http://schemas.microsoft.com/office/drawing/2014/main" id="{AEE4D6A3-4833-4210-9698-39D16CDA8B98}"/>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21" name="TextBox 20">
            <a:extLst>
              <a:ext uri="{FF2B5EF4-FFF2-40B4-BE49-F238E27FC236}">
                <a16:creationId xmlns:a16="http://schemas.microsoft.com/office/drawing/2014/main" id="{F3A30578-C88E-43DE-AF68-35609DABE8A0}"/>
              </a:ext>
            </a:extLst>
          </p:cNvPr>
          <p:cNvSpPr txBox="1"/>
          <p:nvPr/>
        </p:nvSpPr>
        <p:spPr>
          <a:xfrm>
            <a:off x="3196797" y="159293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b</a:t>
            </a:r>
          </a:p>
        </p:txBody>
      </p:sp>
      <p:sp>
        <p:nvSpPr>
          <p:cNvPr id="22" name="TextBox 21">
            <a:extLst>
              <a:ext uri="{FF2B5EF4-FFF2-40B4-BE49-F238E27FC236}">
                <a16:creationId xmlns:a16="http://schemas.microsoft.com/office/drawing/2014/main" id="{FD121DC4-93D2-4C77-8C72-B8EAEE30E10E}"/>
              </a:ext>
            </a:extLst>
          </p:cNvPr>
          <p:cNvSpPr txBox="1"/>
          <p:nvPr/>
        </p:nvSpPr>
        <p:spPr>
          <a:xfrm>
            <a:off x="4001573" y="158278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3</a:t>
            </a:r>
          </a:p>
        </p:txBody>
      </p:sp>
      <p:sp>
        <p:nvSpPr>
          <p:cNvPr id="23" name="Rectangle: Rounded Corners 22">
            <a:extLst>
              <a:ext uri="{FF2B5EF4-FFF2-40B4-BE49-F238E27FC236}">
                <a16:creationId xmlns:a16="http://schemas.microsoft.com/office/drawing/2014/main" id="{FA180744-DDCA-43AA-BCCC-42BB4EACEA53}"/>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6B579D5-5C30-46B5-A5AF-6EDEF88372CE}"/>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27" name="TextBox 26">
            <a:extLst>
              <a:ext uri="{FF2B5EF4-FFF2-40B4-BE49-F238E27FC236}">
                <a16:creationId xmlns:a16="http://schemas.microsoft.com/office/drawing/2014/main" id="{E009CA3E-0390-45AC-BB1E-3A2E864990F6}"/>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0" name="TextBox 29">
            <a:extLst>
              <a:ext uri="{FF2B5EF4-FFF2-40B4-BE49-F238E27FC236}">
                <a16:creationId xmlns:a16="http://schemas.microsoft.com/office/drawing/2014/main" id="{D2189E8C-B9BD-44AC-8711-B2DFD02561B2}"/>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33" name="TextBox 32">
            <a:extLst>
              <a:ext uri="{FF2B5EF4-FFF2-40B4-BE49-F238E27FC236}">
                <a16:creationId xmlns:a16="http://schemas.microsoft.com/office/drawing/2014/main" id="{B49420CE-BE21-4515-931F-4738DDFDB703}"/>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35" name="TextBox 34">
            <a:extLst>
              <a:ext uri="{FF2B5EF4-FFF2-40B4-BE49-F238E27FC236}">
                <a16:creationId xmlns:a16="http://schemas.microsoft.com/office/drawing/2014/main" id="{29A5D5BB-FB86-4251-97FE-3D08B4C6F485}"/>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6" name="TextBox 35">
            <a:extLst>
              <a:ext uri="{FF2B5EF4-FFF2-40B4-BE49-F238E27FC236}">
                <a16:creationId xmlns:a16="http://schemas.microsoft.com/office/drawing/2014/main" id="{CB3CBE27-B069-47C0-8EF3-B63CA5309236}"/>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7" name="TextBox 36">
            <a:extLst>
              <a:ext uri="{FF2B5EF4-FFF2-40B4-BE49-F238E27FC236}">
                <a16:creationId xmlns:a16="http://schemas.microsoft.com/office/drawing/2014/main" id="{A1948F1F-DDC6-4422-ABF9-782FEAC2848B}"/>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38" name="TextBox 37">
            <a:extLst>
              <a:ext uri="{FF2B5EF4-FFF2-40B4-BE49-F238E27FC236}">
                <a16:creationId xmlns:a16="http://schemas.microsoft.com/office/drawing/2014/main" id="{1FD224A0-1C91-4016-A7EE-AE02C0D17017}"/>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sp>
        <p:nvSpPr>
          <p:cNvPr id="39" name="TextBox 38">
            <a:extLst>
              <a:ext uri="{FF2B5EF4-FFF2-40B4-BE49-F238E27FC236}">
                <a16:creationId xmlns:a16="http://schemas.microsoft.com/office/drawing/2014/main" id="{225C6DE2-5833-4109-B27F-E65C26646883}"/>
              </a:ext>
            </a:extLst>
          </p:cNvPr>
          <p:cNvSpPr txBox="1"/>
          <p:nvPr/>
        </p:nvSpPr>
        <p:spPr>
          <a:xfrm>
            <a:off x="3193193" y="232862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c</a:t>
            </a:r>
          </a:p>
        </p:txBody>
      </p:sp>
      <p:sp>
        <p:nvSpPr>
          <p:cNvPr id="40" name="TextBox 39">
            <a:extLst>
              <a:ext uri="{FF2B5EF4-FFF2-40B4-BE49-F238E27FC236}">
                <a16:creationId xmlns:a16="http://schemas.microsoft.com/office/drawing/2014/main" id="{22890885-5B2C-4D1D-BB79-8809D0EC0EEC}"/>
              </a:ext>
            </a:extLst>
          </p:cNvPr>
          <p:cNvSpPr txBox="1"/>
          <p:nvPr/>
        </p:nvSpPr>
        <p:spPr>
          <a:xfrm>
            <a:off x="4008664" y="2328628"/>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a:t>
            </a:r>
          </a:p>
        </p:txBody>
      </p:sp>
      <p:sp>
        <p:nvSpPr>
          <p:cNvPr id="41" name="TextBox 40">
            <a:extLst>
              <a:ext uri="{FF2B5EF4-FFF2-40B4-BE49-F238E27FC236}">
                <a16:creationId xmlns:a16="http://schemas.microsoft.com/office/drawing/2014/main" id="{09486124-A8E8-4ABB-BE12-9F806F44D2ED}"/>
              </a:ext>
            </a:extLst>
          </p:cNvPr>
          <p:cNvSpPr txBox="1"/>
          <p:nvPr/>
        </p:nvSpPr>
        <p:spPr>
          <a:xfrm>
            <a:off x="6854663" y="1653618"/>
            <a:ext cx="457200" cy="246221"/>
          </a:xfrm>
          <a:prstGeom prst="rect">
            <a:avLst/>
          </a:prstGeom>
          <a:solidFill>
            <a:schemeClr val="bg1"/>
          </a:solidFill>
          <a:ln>
            <a:solidFill>
              <a:schemeClr val="tx1"/>
            </a:solidFill>
          </a:ln>
        </p:spPr>
        <p:txBody>
          <a:bodyPr wrap="square" rtlCol="0">
            <a:spAutoFit/>
          </a:bodyPr>
          <a:lstStyle/>
          <a:p>
            <a:pPr algn="r"/>
            <a:r>
              <a:rPr lang="en-US" sz="1000" dirty="0"/>
              <a:t>3</a:t>
            </a:r>
          </a:p>
        </p:txBody>
      </p:sp>
      <p:sp>
        <p:nvSpPr>
          <p:cNvPr id="42" name="TextBox 41">
            <a:extLst>
              <a:ext uri="{FF2B5EF4-FFF2-40B4-BE49-F238E27FC236}">
                <a16:creationId xmlns:a16="http://schemas.microsoft.com/office/drawing/2014/main" id="{6AFE19F6-055A-47BB-85D1-7E4AA52E2907}"/>
              </a:ext>
            </a:extLst>
          </p:cNvPr>
          <p:cNvSpPr txBox="1"/>
          <p:nvPr/>
        </p:nvSpPr>
        <p:spPr>
          <a:xfrm>
            <a:off x="6861842" y="1899402"/>
            <a:ext cx="457200" cy="246221"/>
          </a:xfrm>
          <a:prstGeom prst="rect">
            <a:avLst/>
          </a:prstGeom>
          <a:solidFill>
            <a:schemeClr val="bg1"/>
          </a:solidFill>
          <a:ln>
            <a:solidFill>
              <a:schemeClr val="tx1"/>
            </a:solidFill>
          </a:ln>
        </p:spPr>
        <p:txBody>
          <a:bodyPr wrap="square" rtlCol="0">
            <a:spAutoFit/>
          </a:bodyPr>
          <a:lstStyle/>
          <a:p>
            <a:pPr algn="r"/>
            <a:r>
              <a:rPr lang="en-US" sz="1000" dirty="0"/>
              <a:t>4</a:t>
            </a:r>
          </a:p>
        </p:txBody>
      </p:sp>
      <p:sp>
        <p:nvSpPr>
          <p:cNvPr id="43" name="TextBox 42">
            <a:extLst>
              <a:ext uri="{FF2B5EF4-FFF2-40B4-BE49-F238E27FC236}">
                <a16:creationId xmlns:a16="http://schemas.microsoft.com/office/drawing/2014/main" id="{5D6765ED-9166-4BA7-9705-FCE8549F81EC}"/>
              </a:ext>
            </a:extLst>
          </p:cNvPr>
          <p:cNvSpPr txBox="1"/>
          <p:nvPr/>
        </p:nvSpPr>
        <p:spPr>
          <a:xfrm>
            <a:off x="3193193" y="1960783"/>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a</a:t>
            </a:r>
          </a:p>
        </p:txBody>
      </p:sp>
      <p:sp>
        <p:nvSpPr>
          <p:cNvPr id="44" name="TextBox 43">
            <a:extLst>
              <a:ext uri="{FF2B5EF4-FFF2-40B4-BE49-F238E27FC236}">
                <a16:creationId xmlns:a16="http://schemas.microsoft.com/office/drawing/2014/main" id="{FB4183D3-2CD5-451D-8488-3D8681832DBC}"/>
              </a:ext>
            </a:extLst>
          </p:cNvPr>
          <p:cNvSpPr txBox="1"/>
          <p:nvPr/>
        </p:nvSpPr>
        <p:spPr>
          <a:xfrm>
            <a:off x="4008664" y="1960783"/>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cxnSp>
        <p:nvCxnSpPr>
          <p:cNvPr id="45" name="Straight Arrow Connector 44">
            <a:extLst>
              <a:ext uri="{FF2B5EF4-FFF2-40B4-BE49-F238E27FC236}">
                <a16:creationId xmlns:a16="http://schemas.microsoft.com/office/drawing/2014/main" id="{3F8C6886-B640-44B7-BD64-48CC836ACC50}"/>
              </a:ext>
            </a:extLst>
          </p:cNvPr>
          <p:cNvCxnSpPr>
            <a:cxnSpLocks/>
            <a:stCxn id="44" idx="3"/>
          </p:cNvCxnSpPr>
          <p:nvPr/>
        </p:nvCxnSpPr>
        <p:spPr>
          <a:xfrm flipV="1">
            <a:off x="4694464" y="1774897"/>
            <a:ext cx="1604673" cy="37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63B45A-1A52-48BA-BCCE-98A09B74185F}"/>
              </a:ext>
            </a:extLst>
          </p:cNvPr>
          <p:cNvSpPr txBox="1"/>
          <p:nvPr/>
        </p:nvSpPr>
        <p:spPr>
          <a:xfrm>
            <a:off x="194817" y="4156582"/>
            <a:ext cx="571500" cy="246221"/>
          </a:xfrm>
          <a:prstGeom prst="rect">
            <a:avLst/>
          </a:prstGeom>
          <a:noFill/>
        </p:spPr>
        <p:txBody>
          <a:bodyPr wrap="square" rtlCol="0">
            <a:spAutoFit/>
          </a:bodyPr>
          <a:lstStyle/>
          <a:p>
            <a:r>
              <a:rPr lang="en-US" sz="1000" b="1" dirty="0">
                <a:solidFill>
                  <a:srgbClr val="00B050"/>
                </a:solidFill>
              </a:rPr>
              <a:t>8260</a:t>
            </a:r>
          </a:p>
        </p:txBody>
      </p:sp>
      <p:sp>
        <p:nvSpPr>
          <p:cNvPr id="47" name="TextBox 46">
            <a:extLst>
              <a:ext uri="{FF2B5EF4-FFF2-40B4-BE49-F238E27FC236}">
                <a16:creationId xmlns:a16="http://schemas.microsoft.com/office/drawing/2014/main" id="{939B4659-4040-43DA-B93C-781F62584CA0}"/>
              </a:ext>
            </a:extLst>
          </p:cNvPr>
          <p:cNvSpPr txBox="1"/>
          <p:nvPr/>
        </p:nvSpPr>
        <p:spPr>
          <a:xfrm>
            <a:off x="3199118" y="2697659"/>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return</a:t>
            </a:r>
          </a:p>
        </p:txBody>
      </p:sp>
      <p:sp>
        <p:nvSpPr>
          <p:cNvPr id="48" name="TextBox 47">
            <a:extLst>
              <a:ext uri="{FF2B5EF4-FFF2-40B4-BE49-F238E27FC236}">
                <a16:creationId xmlns:a16="http://schemas.microsoft.com/office/drawing/2014/main" id="{B5CC28B8-BAC1-4BF0-AF88-8D8E945403E6}"/>
              </a:ext>
            </a:extLst>
          </p:cNvPr>
          <p:cNvSpPr txBox="1"/>
          <p:nvPr/>
        </p:nvSpPr>
        <p:spPr>
          <a:xfrm>
            <a:off x="4007384" y="2697659"/>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8260</a:t>
            </a:r>
          </a:p>
        </p:txBody>
      </p:sp>
      <p:sp>
        <p:nvSpPr>
          <p:cNvPr id="49" name="TextBox 48">
            <a:extLst>
              <a:ext uri="{FF2B5EF4-FFF2-40B4-BE49-F238E27FC236}">
                <a16:creationId xmlns:a16="http://schemas.microsoft.com/office/drawing/2014/main" id="{9B553222-9FBF-467C-8205-1E96EFBDA405}"/>
              </a:ext>
            </a:extLst>
          </p:cNvPr>
          <p:cNvSpPr txBox="1"/>
          <p:nvPr/>
        </p:nvSpPr>
        <p:spPr>
          <a:xfrm>
            <a:off x="3195516" y="3066991"/>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50" name="TextBox 49">
            <a:extLst>
              <a:ext uri="{FF2B5EF4-FFF2-40B4-BE49-F238E27FC236}">
                <a16:creationId xmlns:a16="http://schemas.microsoft.com/office/drawing/2014/main" id="{EE5CB381-2348-49BE-9932-DC55F7470641}"/>
              </a:ext>
            </a:extLst>
          </p:cNvPr>
          <p:cNvSpPr txBox="1"/>
          <p:nvPr/>
        </p:nvSpPr>
        <p:spPr>
          <a:xfrm>
            <a:off x="4010987" y="3066991"/>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53" name="TextBox 52">
            <a:extLst>
              <a:ext uri="{FF2B5EF4-FFF2-40B4-BE49-F238E27FC236}">
                <a16:creationId xmlns:a16="http://schemas.microsoft.com/office/drawing/2014/main" id="{920005CA-47C2-4F4F-967E-378443F82E84}"/>
              </a:ext>
            </a:extLst>
          </p:cNvPr>
          <p:cNvSpPr txBox="1"/>
          <p:nvPr/>
        </p:nvSpPr>
        <p:spPr>
          <a:xfrm>
            <a:off x="3191912" y="343483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b</a:t>
            </a:r>
          </a:p>
        </p:txBody>
      </p:sp>
      <p:sp>
        <p:nvSpPr>
          <p:cNvPr id="54" name="TextBox 53">
            <a:extLst>
              <a:ext uri="{FF2B5EF4-FFF2-40B4-BE49-F238E27FC236}">
                <a16:creationId xmlns:a16="http://schemas.microsoft.com/office/drawing/2014/main" id="{BF17DF58-756E-40BF-93CF-8AC9FAC1235E}"/>
              </a:ext>
            </a:extLst>
          </p:cNvPr>
          <p:cNvSpPr txBox="1"/>
          <p:nvPr/>
        </p:nvSpPr>
        <p:spPr>
          <a:xfrm>
            <a:off x="4007383" y="343483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6</a:t>
            </a:r>
          </a:p>
        </p:txBody>
      </p:sp>
      <p:cxnSp>
        <p:nvCxnSpPr>
          <p:cNvPr id="55" name="Straight Arrow Connector 54">
            <a:extLst>
              <a:ext uri="{FF2B5EF4-FFF2-40B4-BE49-F238E27FC236}">
                <a16:creationId xmlns:a16="http://schemas.microsoft.com/office/drawing/2014/main" id="{F78C2A61-C177-445C-9C32-2A4DB5D6817A}"/>
              </a:ext>
            </a:extLst>
          </p:cNvPr>
          <p:cNvCxnSpPr>
            <a:cxnSpLocks/>
          </p:cNvCxnSpPr>
          <p:nvPr/>
        </p:nvCxnSpPr>
        <p:spPr>
          <a:xfrm flipV="1">
            <a:off x="4713764" y="2154767"/>
            <a:ext cx="1585373" cy="109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87417B9-6311-478C-A8B6-01BC2E19052A}"/>
              </a:ext>
            </a:extLst>
          </p:cNvPr>
          <p:cNvSpPr txBox="1"/>
          <p:nvPr/>
        </p:nvSpPr>
        <p:spPr>
          <a:xfrm>
            <a:off x="4018769" y="1590231"/>
            <a:ext cx="685800" cy="369332"/>
          </a:xfrm>
          <a:prstGeom prst="rect">
            <a:avLst/>
          </a:prstGeom>
          <a:solidFill>
            <a:schemeClr val="bg1"/>
          </a:solidFill>
          <a:ln>
            <a:solidFill>
              <a:schemeClr val="bg1">
                <a:lumMod val="50000"/>
              </a:schemeClr>
            </a:solidFill>
          </a:ln>
        </p:spPr>
        <p:txBody>
          <a:bodyPr wrap="square" rtlCol="0">
            <a:spAutoFit/>
          </a:bodyPr>
          <a:lstStyle/>
          <a:p>
            <a:pPr algn="r"/>
            <a:r>
              <a:rPr lang="en-US" dirty="0">
                <a:latin typeface="Consolas" panose="020B0609020204030204" pitchFamily="49" charset="0"/>
              </a:rPr>
              <a:t>8</a:t>
            </a:r>
          </a:p>
        </p:txBody>
      </p:sp>
    </p:spTree>
    <p:extLst>
      <p:ext uri="{BB962C8B-B14F-4D97-AF65-F5344CB8AC3E}">
        <p14:creationId xmlns:p14="http://schemas.microsoft.com/office/powerpoint/2010/main" val="87787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animEffect transition="in" filter="fade">
                                      <p:cBhvr>
                                        <p:cTn id="7" dur="500"/>
                                        <p:tgtEl>
                                          <p:spTgt spid="11">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3" end="13"/>
                                            </p:txEl>
                                          </p:spTgt>
                                        </p:tgtEl>
                                        <p:attrNameLst>
                                          <p:attrName>style.visibility</p:attrName>
                                        </p:attrNameLst>
                                      </p:cBhvr>
                                      <p:to>
                                        <p:strVal val="visible"/>
                                      </p:to>
                                    </p:set>
                                    <p:animEffect transition="in" filter="fade">
                                      <p:cBhvr>
                                        <p:cTn id="20" dur="500"/>
                                        <p:tgtEl>
                                          <p:spTgt spid="11">
                                            <p:txEl>
                                              <p:pRg st="13" end="1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xEl>
                                              <p:pRg st="14" end="14"/>
                                            </p:txEl>
                                          </p:spTgt>
                                        </p:tgtEl>
                                        <p:attrNameLst>
                                          <p:attrName>style.visibility</p:attrName>
                                        </p:attrNameLst>
                                      </p:cBhvr>
                                      <p:to>
                                        <p:strVal val="visible"/>
                                      </p:to>
                                    </p:set>
                                    <p:animEffect transition="in" filter="fade">
                                      <p:cBhvr>
                                        <p:cTn id="66" dur="500"/>
                                        <p:tgtEl>
                                          <p:spTgt spid="11">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1">
                                            <p:txEl>
                                              <p:pRg st="15" end="15"/>
                                            </p:txEl>
                                          </p:spTgt>
                                        </p:tgtEl>
                                        <p:attrNameLst>
                                          <p:attrName>style.visibility</p:attrName>
                                        </p:attrNameLst>
                                      </p:cBhvr>
                                      <p:to>
                                        <p:strVal val="visible"/>
                                      </p:to>
                                    </p:set>
                                    <p:animEffect transition="in" filter="fade">
                                      <p:cBhvr>
                                        <p:cTn id="79" dur="500"/>
                                        <p:tgtEl>
                                          <p:spTgt spid="11">
                                            <p:txEl>
                                              <p:pRg st="15" end="15"/>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
                                            <p:txEl>
                                              <p:pRg st="16" end="16"/>
                                            </p:txEl>
                                          </p:spTgt>
                                        </p:tgtEl>
                                        <p:attrNameLst>
                                          <p:attrName>style.visibility</p:attrName>
                                        </p:attrNameLst>
                                      </p:cBhvr>
                                      <p:to>
                                        <p:strVal val="visible"/>
                                      </p:to>
                                    </p:set>
                                    <p:animEffect transition="in" filter="fade">
                                      <p:cBhvr>
                                        <p:cTn id="89" dur="500"/>
                                        <p:tgtEl>
                                          <p:spTgt spid="11">
                                            <p:txEl>
                                              <p:pRg st="16" end="1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
                                            <p:txEl>
                                              <p:pRg st="17" end="17"/>
                                            </p:txEl>
                                          </p:spTgt>
                                        </p:tgtEl>
                                        <p:attrNameLst>
                                          <p:attrName>style.visibility</p:attrName>
                                        </p:attrNameLst>
                                      </p:cBhvr>
                                      <p:to>
                                        <p:strVal val="visible"/>
                                      </p:to>
                                    </p:set>
                                    <p:animEffect transition="in" filter="fade">
                                      <p:cBhvr>
                                        <p:cTn id="99" dur="500"/>
                                        <p:tgtEl>
                                          <p:spTgt spid="11">
                                            <p:txEl>
                                              <p:pRg st="17" end="17"/>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1">
                                            <p:txEl>
                                              <p:pRg st="19" end="19"/>
                                            </p:txEl>
                                          </p:spTgt>
                                        </p:tgtEl>
                                        <p:attrNameLst>
                                          <p:attrName>style.visibility</p:attrName>
                                        </p:attrNameLst>
                                      </p:cBhvr>
                                      <p:to>
                                        <p:strVal val="visible"/>
                                      </p:to>
                                    </p:set>
                                    <p:animEffect transition="in" filter="fade">
                                      <p:cBhvr>
                                        <p:cTn id="109" dur="500"/>
                                        <p:tgtEl>
                                          <p:spTgt spid="11">
                                            <p:txEl>
                                              <p:pRg st="19" end="1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1">
                                            <p:txEl>
                                              <p:pRg st="21" end="21"/>
                                            </p:txEl>
                                          </p:spTgt>
                                        </p:tgtEl>
                                        <p:attrNameLst>
                                          <p:attrName>style.visibility</p:attrName>
                                        </p:attrNameLst>
                                      </p:cBhvr>
                                      <p:to>
                                        <p:strVal val="visible"/>
                                      </p:to>
                                    </p:set>
                                    <p:animEffect transition="in" filter="fade">
                                      <p:cBhvr>
                                        <p:cTn id="114" dur="500"/>
                                        <p:tgtEl>
                                          <p:spTgt spid="11">
                                            <p:txEl>
                                              <p:pRg st="21" end="21"/>
                                            </p:txEl>
                                          </p:spTgt>
                                        </p:tgtEl>
                                      </p:cBhvr>
                                    </p:animEffect>
                                  </p:childTnLst>
                                </p:cTn>
                              </p:par>
                            </p:childTnLst>
                          </p:cTn>
                        </p:par>
                        <p:par>
                          <p:cTn id="115" fill="hold">
                            <p:stCondLst>
                              <p:cond delay="500"/>
                            </p:stCondLst>
                            <p:childTnLst>
                              <p:par>
                                <p:cTn id="116" presetID="10" presetClass="entr" presetSubtype="0" fill="hold" nodeType="afterEffect">
                                  <p:stCondLst>
                                    <p:cond delay="0"/>
                                  </p:stCondLst>
                                  <p:childTnLst>
                                    <p:set>
                                      <p:cBhvr>
                                        <p:cTn id="117" dur="1" fill="hold">
                                          <p:stCondLst>
                                            <p:cond delay="0"/>
                                          </p:stCondLst>
                                        </p:cTn>
                                        <p:tgtEl>
                                          <p:spTgt spid="11">
                                            <p:txEl>
                                              <p:pRg st="22" end="22"/>
                                            </p:txEl>
                                          </p:spTgt>
                                        </p:tgtEl>
                                        <p:attrNameLst>
                                          <p:attrName>style.visibility</p:attrName>
                                        </p:attrNameLst>
                                      </p:cBhvr>
                                      <p:to>
                                        <p:strVal val="visible"/>
                                      </p:to>
                                    </p:set>
                                    <p:animEffect transition="in" filter="fade">
                                      <p:cBhvr>
                                        <p:cTn id="118" dur="500"/>
                                        <p:tgtEl>
                                          <p:spTgt spid="11">
                                            <p:txEl>
                                              <p:pRg st="22" end="22"/>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fade">
                                      <p:cBhvr>
                                        <p:cTn id="128" dur="500"/>
                                        <p:tgtEl>
                                          <p:spTgt spid="4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fade">
                                      <p:cBhvr>
                                        <p:cTn id="131" dur="500"/>
                                        <p:tgtEl>
                                          <p:spTgt spid="4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fade">
                                      <p:cBhvr>
                                        <p:cTn id="139" dur="500"/>
                                        <p:tgtEl>
                                          <p:spTgt spid="5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11">
                                            <p:txEl>
                                              <p:pRg st="5" end="5"/>
                                            </p:txEl>
                                          </p:spTgt>
                                        </p:tgtEl>
                                        <p:attrNameLst>
                                          <p:attrName>style.visibility</p:attrName>
                                        </p:attrNameLst>
                                      </p:cBhvr>
                                      <p:to>
                                        <p:strVal val="visible"/>
                                      </p:to>
                                    </p:set>
                                    <p:animEffect transition="in" filter="fade">
                                      <p:cBhvr>
                                        <p:cTn id="149" dur="500"/>
                                        <p:tgtEl>
                                          <p:spTgt spid="11">
                                            <p:txEl>
                                              <p:pRg st="5" end="5"/>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fade">
                                      <p:cBhvr>
                                        <p:cTn id="154" dur="500"/>
                                        <p:tgtEl>
                                          <p:spTgt spid="5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p:bldP spid="27" grpId="0" animBg="1"/>
      <p:bldP spid="30" grpId="0"/>
      <p:bldP spid="33" grpId="0"/>
      <p:bldP spid="35" grpId="0" animBg="1"/>
      <p:bldP spid="36" grpId="0" animBg="1"/>
      <p:bldP spid="37" grpId="0"/>
      <p:bldP spid="38" grpId="0"/>
      <p:bldP spid="39" grpId="0"/>
      <p:bldP spid="40" grpId="0" animBg="1"/>
      <p:bldP spid="41" grpId="0" animBg="1"/>
      <p:bldP spid="42" grpId="0" animBg="1"/>
      <p:bldP spid="43" grpId="0"/>
      <p:bldP spid="44" grpId="0" animBg="1"/>
      <p:bldP spid="46" grpId="0"/>
      <p:bldP spid="47" grpId="0"/>
      <p:bldP spid="48" grpId="0" animBg="1"/>
      <p:bldP spid="49" grpId="0"/>
      <p:bldP spid="50" grpId="0" animBg="1"/>
      <p:bldP spid="53" grpId="0"/>
      <p:bldP spid="54"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76200" y="57151"/>
            <a:ext cx="8991600" cy="609600"/>
          </a:xfrm>
        </p:spPr>
        <p:txBody>
          <a:bodyPr/>
          <a:lstStyle/>
          <a:p>
            <a:r>
              <a:rPr lang="en-US" dirty="0"/>
              <a:t>Stack and Heap</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11" name="Rectangle 10">
            <a:extLst>
              <a:ext uri="{FF2B5EF4-FFF2-40B4-BE49-F238E27FC236}">
                <a16:creationId xmlns:a16="http://schemas.microsoft.com/office/drawing/2014/main" id="{C2D1E083-7302-4F38-8EBF-A136ABE82993}"/>
              </a:ext>
            </a:extLst>
          </p:cNvPr>
          <p:cNvSpPr/>
          <p:nvPr/>
        </p:nvSpPr>
        <p:spPr>
          <a:xfrm>
            <a:off x="221194" y="716668"/>
            <a:ext cx="2609892" cy="403668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F9A93F9-5E6B-4955-ADF6-202DDD18C287}"/>
              </a:ext>
            </a:extLst>
          </p:cNvPr>
          <p:cNvSpPr txBox="1"/>
          <p:nvPr/>
        </p:nvSpPr>
        <p:spPr>
          <a:xfrm>
            <a:off x="2348638" y="71666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708777F2-7DD1-4397-A184-0B5BA18633A8}"/>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return</a:t>
            </a:r>
          </a:p>
        </p:txBody>
      </p:sp>
      <p:sp>
        <p:nvSpPr>
          <p:cNvPr id="17" name="TextBox 16">
            <a:extLst>
              <a:ext uri="{FF2B5EF4-FFF2-40B4-BE49-F238E27FC236}">
                <a16:creationId xmlns:a16="http://schemas.microsoft.com/office/drawing/2014/main" id="{5AB58245-5F29-4D1E-8A5A-74B3064E824B}"/>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4500</a:t>
            </a:r>
          </a:p>
        </p:txBody>
      </p:sp>
      <p:sp>
        <p:nvSpPr>
          <p:cNvPr id="3" name="TextBox 2">
            <a:extLst>
              <a:ext uri="{FF2B5EF4-FFF2-40B4-BE49-F238E27FC236}">
                <a16:creationId xmlns:a16="http://schemas.microsoft.com/office/drawing/2014/main" id="{4D6A567D-7996-4337-BB0E-701545876A2E}"/>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20" name="TextBox 19">
            <a:extLst>
              <a:ext uri="{FF2B5EF4-FFF2-40B4-BE49-F238E27FC236}">
                <a16:creationId xmlns:a16="http://schemas.microsoft.com/office/drawing/2014/main" id="{AEE4D6A3-4833-4210-9698-39D16CDA8B98}"/>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21" name="TextBox 20">
            <a:extLst>
              <a:ext uri="{FF2B5EF4-FFF2-40B4-BE49-F238E27FC236}">
                <a16:creationId xmlns:a16="http://schemas.microsoft.com/office/drawing/2014/main" id="{F3A30578-C88E-43DE-AF68-35609DABE8A0}"/>
              </a:ext>
            </a:extLst>
          </p:cNvPr>
          <p:cNvSpPr txBox="1"/>
          <p:nvPr/>
        </p:nvSpPr>
        <p:spPr>
          <a:xfrm>
            <a:off x="3196797" y="159293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b</a:t>
            </a:r>
          </a:p>
        </p:txBody>
      </p:sp>
      <p:sp>
        <p:nvSpPr>
          <p:cNvPr id="22" name="TextBox 21">
            <a:extLst>
              <a:ext uri="{FF2B5EF4-FFF2-40B4-BE49-F238E27FC236}">
                <a16:creationId xmlns:a16="http://schemas.microsoft.com/office/drawing/2014/main" id="{FD121DC4-93D2-4C77-8C72-B8EAEE30E10E}"/>
              </a:ext>
            </a:extLst>
          </p:cNvPr>
          <p:cNvSpPr txBox="1"/>
          <p:nvPr/>
        </p:nvSpPr>
        <p:spPr>
          <a:xfrm>
            <a:off x="4012268" y="1592938"/>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8</a:t>
            </a:r>
          </a:p>
        </p:txBody>
      </p:sp>
      <p:sp>
        <p:nvSpPr>
          <p:cNvPr id="23" name="Rectangle: Rounded Corners 22">
            <a:extLst>
              <a:ext uri="{FF2B5EF4-FFF2-40B4-BE49-F238E27FC236}">
                <a16:creationId xmlns:a16="http://schemas.microsoft.com/office/drawing/2014/main" id="{FA180744-DDCA-43AA-BCCC-42BB4EACEA53}"/>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6B579D5-5C30-46B5-A5AF-6EDEF88372CE}"/>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27" name="TextBox 26">
            <a:extLst>
              <a:ext uri="{FF2B5EF4-FFF2-40B4-BE49-F238E27FC236}">
                <a16:creationId xmlns:a16="http://schemas.microsoft.com/office/drawing/2014/main" id="{E009CA3E-0390-45AC-BB1E-3A2E864990F6}"/>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6</a:t>
            </a:r>
          </a:p>
        </p:txBody>
      </p:sp>
      <p:sp>
        <p:nvSpPr>
          <p:cNvPr id="30" name="TextBox 29">
            <a:extLst>
              <a:ext uri="{FF2B5EF4-FFF2-40B4-BE49-F238E27FC236}">
                <a16:creationId xmlns:a16="http://schemas.microsoft.com/office/drawing/2014/main" id="{D2189E8C-B9BD-44AC-8711-B2DFD02561B2}"/>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33" name="TextBox 32">
            <a:extLst>
              <a:ext uri="{FF2B5EF4-FFF2-40B4-BE49-F238E27FC236}">
                <a16:creationId xmlns:a16="http://schemas.microsoft.com/office/drawing/2014/main" id="{B49420CE-BE21-4515-931F-4738DDFDB703}"/>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35" name="TextBox 34">
            <a:extLst>
              <a:ext uri="{FF2B5EF4-FFF2-40B4-BE49-F238E27FC236}">
                <a16:creationId xmlns:a16="http://schemas.microsoft.com/office/drawing/2014/main" id="{29A5D5BB-FB86-4251-97FE-3D08B4C6F485}"/>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4</a:t>
            </a:r>
          </a:p>
        </p:txBody>
      </p:sp>
      <p:sp>
        <p:nvSpPr>
          <p:cNvPr id="36" name="TextBox 35">
            <a:extLst>
              <a:ext uri="{FF2B5EF4-FFF2-40B4-BE49-F238E27FC236}">
                <a16:creationId xmlns:a16="http://schemas.microsoft.com/office/drawing/2014/main" id="{CB3CBE27-B069-47C0-8EF3-B63CA5309236}"/>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7" name="TextBox 36">
            <a:extLst>
              <a:ext uri="{FF2B5EF4-FFF2-40B4-BE49-F238E27FC236}">
                <a16:creationId xmlns:a16="http://schemas.microsoft.com/office/drawing/2014/main" id="{A1948F1F-DDC6-4422-ABF9-782FEAC2848B}"/>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38" name="TextBox 37">
            <a:extLst>
              <a:ext uri="{FF2B5EF4-FFF2-40B4-BE49-F238E27FC236}">
                <a16:creationId xmlns:a16="http://schemas.microsoft.com/office/drawing/2014/main" id="{1FD224A0-1C91-4016-A7EE-AE02C0D17017}"/>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sp>
        <p:nvSpPr>
          <p:cNvPr id="39" name="TextBox 38">
            <a:extLst>
              <a:ext uri="{FF2B5EF4-FFF2-40B4-BE49-F238E27FC236}">
                <a16:creationId xmlns:a16="http://schemas.microsoft.com/office/drawing/2014/main" id="{225C6DE2-5833-4109-B27F-E65C26646883}"/>
              </a:ext>
            </a:extLst>
          </p:cNvPr>
          <p:cNvSpPr txBox="1"/>
          <p:nvPr/>
        </p:nvSpPr>
        <p:spPr>
          <a:xfrm>
            <a:off x="3193193" y="232862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c</a:t>
            </a:r>
          </a:p>
        </p:txBody>
      </p:sp>
      <p:sp>
        <p:nvSpPr>
          <p:cNvPr id="40" name="TextBox 39">
            <a:extLst>
              <a:ext uri="{FF2B5EF4-FFF2-40B4-BE49-F238E27FC236}">
                <a16:creationId xmlns:a16="http://schemas.microsoft.com/office/drawing/2014/main" id="{22890885-5B2C-4D1D-BB79-8809D0EC0EEC}"/>
              </a:ext>
            </a:extLst>
          </p:cNvPr>
          <p:cNvSpPr txBox="1"/>
          <p:nvPr/>
        </p:nvSpPr>
        <p:spPr>
          <a:xfrm>
            <a:off x="4008664" y="2328628"/>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a:t>
            </a:r>
          </a:p>
        </p:txBody>
      </p:sp>
      <p:sp>
        <p:nvSpPr>
          <p:cNvPr id="43" name="TextBox 42">
            <a:extLst>
              <a:ext uri="{FF2B5EF4-FFF2-40B4-BE49-F238E27FC236}">
                <a16:creationId xmlns:a16="http://schemas.microsoft.com/office/drawing/2014/main" id="{5D6765ED-9166-4BA7-9705-FCE8549F81EC}"/>
              </a:ext>
            </a:extLst>
          </p:cNvPr>
          <p:cNvSpPr txBox="1"/>
          <p:nvPr/>
        </p:nvSpPr>
        <p:spPr>
          <a:xfrm>
            <a:off x="3193193" y="1960783"/>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a</a:t>
            </a:r>
          </a:p>
        </p:txBody>
      </p:sp>
      <p:sp>
        <p:nvSpPr>
          <p:cNvPr id="44" name="TextBox 43">
            <a:extLst>
              <a:ext uri="{FF2B5EF4-FFF2-40B4-BE49-F238E27FC236}">
                <a16:creationId xmlns:a16="http://schemas.microsoft.com/office/drawing/2014/main" id="{FB4183D3-2CD5-451D-8488-3D8681832DBC}"/>
              </a:ext>
            </a:extLst>
          </p:cNvPr>
          <p:cNvSpPr txBox="1"/>
          <p:nvPr/>
        </p:nvSpPr>
        <p:spPr>
          <a:xfrm>
            <a:off x="4008664" y="1960783"/>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cxnSp>
        <p:nvCxnSpPr>
          <p:cNvPr id="45" name="Straight Arrow Connector 44">
            <a:extLst>
              <a:ext uri="{FF2B5EF4-FFF2-40B4-BE49-F238E27FC236}">
                <a16:creationId xmlns:a16="http://schemas.microsoft.com/office/drawing/2014/main" id="{3F8C6886-B640-44B7-BD64-48CC836ACC50}"/>
              </a:ext>
            </a:extLst>
          </p:cNvPr>
          <p:cNvCxnSpPr>
            <a:cxnSpLocks/>
            <a:stCxn id="44" idx="3"/>
          </p:cNvCxnSpPr>
          <p:nvPr/>
        </p:nvCxnSpPr>
        <p:spPr>
          <a:xfrm flipV="1">
            <a:off x="4694464" y="1774897"/>
            <a:ext cx="1604673" cy="37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63B45A-1A52-48BA-BCCE-98A09B74185F}"/>
              </a:ext>
            </a:extLst>
          </p:cNvPr>
          <p:cNvSpPr txBox="1"/>
          <p:nvPr/>
        </p:nvSpPr>
        <p:spPr>
          <a:xfrm>
            <a:off x="194817" y="4156582"/>
            <a:ext cx="571500" cy="246221"/>
          </a:xfrm>
          <a:prstGeom prst="rect">
            <a:avLst/>
          </a:prstGeom>
          <a:noFill/>
        </p:spPr>
        <p:txBody>
          <a:bodyPr wrap="square" rtlCol="0">
            <a:spAutoFit/>
          </a:bodyPr>
          <a:lstStyle/>
          <a:p>
            <a:r>
              <a:rPr lang="en-US" sz="1000" b="1" dirty="0">
                <a:solidFill>
                  <a:srgbClr val="00B050"/>
                </a:solidFill>
              </a:rPr>
              <a:t>8260</a:t>
            </a:r>
          </a:p>
        </p:txBody>
      </p:sp>
      <p:sp>
        <p:nvSpPr>
          <p:cNvPr id="47" name="TextBox 46">
            <a:extLst>
              <a:ext uri="{FF2B5EF4-FFF2-40B4-BE49-F238E27FC236}">
                <a16:creationId xmlns:a16="http://schemas.microsoft.com/office/drawing/2014/main" id="{939B4659-4040-43DA-B93C-781F62584CA0}"/>
              </a:ext>
            </a:extLst>
          </p:cNvPr>
          <p:cNvSpPr txBox="1"/>
          <p:nvPr/>
        </p:nvSpPr>
        <p:spPr>
          <a:xfrm>
            <a:off x="3199118" y="2697659"/>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return</a:t>
            </a:r>
          </a:p>
        </p:txBody>
      </p:sp>
      <p:sp>
        <p:nvSpPr>
          <p:cNvPr id="48" name="TextBox 47">
            <a:extLst>
              <a:ext uri="{FF2B5EF4-FFF2-40B4-BE49-F238E27FC236}">
                <a16:creationId xmlns:a16="http://schemas.microsoft.com/office/drawing/2014/main" id="{B5CC28B8-BAC1-4BF0-AF88-8D8E945403E6}"/>
              </a:ext>
            </a:extLst>
          </p:cNvPr>
          <p:cNvSpPr txBox="1"/>
          <p:nvPr/>
        </p:nvSpPr>
        <p:spPr>
          <a:xfrm>
            <a:off x="4007384" y="2697659"/>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8260</a:t>
            </a:r>
          </a:p>
        </p:txBody>
      </p:sp>
      <p:sp>
        <p:nvSpPr>
          <p:cNvPr id="49" name="TextBox 48">
            <a:extLst>
              <a:ext uri="{FF2B5EF4-FFF2-40B4-BE49-F238E27FC236}">
                <a16:creationId xmlns:a16="http://schemas.microsoft.com/office/drawing/2014/main" id="{9B553222-9FBF-467C-8205-1E96EFBDA405}"/>
              </a:ext>
            </a:extLst>
          </p:cNvPr>
          <p:cNvSpPr txBox="1"/>
          <p:nvPr/>
        </p:nvSpPr>
        <p:spPr>
          <a:xfrm>
            <a:off x="3195516" y="3066991"/>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50" name="TextBox 49">
            <a:extLst>
              <a:ext uri="{FF2B5EF4-FFF2-40B4-BE49-F238E27FC236}">
                <a16:creationId xmlns:a16="http://schemas.microsoft.com/office/drawing/2014/main" id="{EE5CB381-2348-49BE-9932-DC55F7470641}"/>
              </a:ext>
            </a:extLst>
          </p:cNvPr>
          <p:cNvSpPr txBox="1"/>
          <p:nvPr/>
        </p:nvSpPr>
        <p:spPr>
          <a:xfrm>
            <a:off x="4010987" y="3066991"/>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53" name="TextBox 52">
            <a:extLst>
              <a:ext uri="{FF2B5EF4-FFF2-40B4-BE49-F238E27FC236}">
                <a16:creationId xmlns:a16="http://schemas.microsoft.com/office/drawing/2014/main" id="{920005CA-47C2-4F4F-967E-378443F82E84}"/>
              </a:ext>
            </a:extLst>
          </p:cNvPr>
          <p:cNvSpPr txBox="1"/>
          <p:nvPr/>
        </p:nvSpPr>
        <p:spPr>
          <a:xfrm>
            <a:off x="3191912" y="343483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b</a:t>
            </a:r>
          </a:p>
        </p:txBody>
      </p:sp>
      <p:sp>
        <p:nvSpPr>
          <p:cNvPr id="54" name="TextBox 53">
            <a:extLst>
              <a:ext uri="{FF2B5EF4-FFF2-40B4-BE49-F238E27FC236}">
                <a16:creationId xmlns:a16="http://schemas.microsoft.com/office/drawing/2014/main" id="{BF17DF58-756E-40BF-93CF-8AC9FAC1235E}"/>
              </a:ext>
            </a:extLst>
          </p:cNvPr>
          <p:cNvSpPr txBox="1"/>
          <p:nvPr/>
        </p:nvSpPr>
        <p:spPr>
          <a:xfrm>
            <a:off x="4007383" y="343483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6</a:t>
            </a:r>
          </a:p>
        </p:txBody>
      </p:sp>
      <p:cxnSp>
        <p:nvCxnSpPr>
          <p:cNvPr id="55" name="Straight Arrow Connector 54">
            <a:extLst>
              <a:ext uri="{FF2B5EF4-FFF2-40B4-BE49-F238E27FC236}">
                <a16:creationId xmlns:a16="http://schemas.microsoft.com/office/drawing/2014/main" id="{F78C2A61-C177-445C-9C32-2A4DB5D6817A}"/>
              </a:ext>
            </a:extLst>
          </p:cNvPr>
          <p:cNvCxnSpPr>
            <a:cxnSpLocks/>
          </p:cNvCxnSpPr>
          <p:nvPr/>
        </p:nvCxnSpPr>
        <p:spPr>
          <a:xfrm flipV="1">
            <a:off x="4713764" y="2154767"/>
            <a:ext cx="1585373" cy="109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01D06E8-562C-4D28-98D5-64534B717F4C}"/>
              </a:ext>
            </a:extLst>
          </p:cNvPr>
          <p:cNvSpPr/>
          <p:nvPr/>
        </p:nvSpPr>
        <p:spPr>
          <a:xfrm>
            <a:off x="6304750" y="2991038"/>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0B4936F-68C7-4177-9005-020DF6940AD8}"/>
              </a:ext>
            </a:extLst>
          </p:cNvPr>
          <p:cNvSpPr txBox="1"/>
          <p:nvPr/>
        </p:nvSpPr>
        <p:spPr>
          <a:xfrm>
            <a:off x="6304751" y="2720966"/>
            <a:ext cx="1143000" cy="276999"/>
          </a:xfrm>
          <a:prstGeom prst="rect">
            <a:avLst/>
          </a:prstGeom>
          <a:noFill/>
        </p:spPr>
        <p:txBody>
          <a:bodyPr wrap="square" rtlCol="0">
            <a:spAutoFit/>
          </a:bodyPr>
          <a:lstStyle/>
          <a:p>
            <a:r>
              <a:rPr lang="en-US" sz="1200" b="1" dirty="0"/>
              <a:t>Point</a:t>
            </a:r>
          </a:p>
        </p:txBody>
      </p:sp>
      <p:sp>
        <p:nvSpPr>
          <p:cNvPr id="56" name="TextBox 55">
            <a:extLst>
              <a:ext uri="{FF2B5EF4-FFF2-40B4-BE49-F238E27FC236}">
                <a16:creationId xmlns:a16="http://schemas.microsoft.com/office/drawing/2014/main" id="{0C8ACABF-C22D-429A-8BAA-B486E2F86186}"/>
              </a:ext>
            </a:extLst>
          </p:cNvPr>
          <p:cNvSpPr txBox="1"/>
          <p:nvPr/>
        </p:nvSpPr>
        <p:spPr>
          <a:xfrm>
            <a:off x="6836163" y="3083649"/>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57" name="TextBox 56">
            <a:extLst>
              <a:ext uri="{FF2B5EF4-FFF2-40B4-BE49-F238E27FC236}">
                <a16:creationId xmlns:a16="http://schemas.microsoft.com/office/drawing/2014/main" id="{F26A42CB-C8B0-4029-8F28-732896DC8135}"/>
              </a:ext>
            </a:extLst>
          </p:cNvPr>
          <p:cNvSpPr txBox="1"/>
          <p:nvPr/>
        </p:nvSpPr>
        <p:spPr>
          <a:xfrm>
            <a:off x="7104851" y="2732892"/>
            <a:ext cx="571500" cy="246221"/>
          </a:xfrm>
          <a:prstGeom prst="rect">
            <a:avLst/>
          </a:prstGeom>
          <a:noFill/>
        </p:spPr>
        <p:txBody>
          <a:bodyPr wrap="square" rtlCol="0">
            <a:spAutoFit/>
          </a:bodyPr>
          <a:lstStyle/>
          <a:p>
            <a:r>
              <a:rPr lang="en-US" sz="1000" b="1" dirty="0">
                <a:solidFill>
                  <a:srgbClr val="00B050"/>
                </a:solidFill>
              </a:rPr>
              <a:t>0520</a:t>
            </a:r>
          </a:p>
        </p:txBody>
      </p:sp>
      <p:sp>
        <p:nvSpPr>
          <p:cNvPr id="58" name="TextBox 57">
            <a:extLst>
              <a:ext uri="{FF2B5EF4-FFF2-40B4-BE49-F238E27FC236}">
                <a16:creationId xmlns:a16="http://schemas.microsoft.com/office/drawing/2014/main" id="{C8310ABD-5081-4087-9B98-226105317938}"/>
              </a:ext>
            </a:extLst>
          </p:cNvPr>
          <p:cNvSpPr txBox="1"/>
          <p:nvPr/>
        </p:nvSpPr>
        <p:spPr>
          <a:xfrm>
            <a:off x="6407810" y="3560701"/>
            <a:ext cx="527557" cy="276999"/>
          </a:xfrm>
          <a:prstGeom prst="rect">
            <a:avLst/>
          </a:prstGeom>
          <a:noFill/>
        </p:spPr>
        <p:txBody>
          <a:bodyPr wrap="square" rtlCol="0">
            <a:spAutoFit/>
          </a:bodyPr>
          <a:lstStyle/>
          <a:p>
            <a:r>
              <a:rPr lang="en-US" sz="1200" i="1" dirty="0"/>
              <a:t>z =</a:t>
            </a:r>
          </a:p>
        </p:txBody>
      </p:sp>
      <p:sp>
        <p:nvSpPr>
          <p:cNvPr id="59" name="TextBox 58">
            <a:extLst>
              <a:ext uri="{FF2B5EF4-FFF2-40B4-BE49-F238E27FC236}">
                <a16:creationId xmlns:a16="http://schemas.microsoft.com/office/drawing/2014/main" id="{58559EFD-1028-423D-8C74-5BB2E7F4B563}"/>
              </a:ext>
            </a:extLst>
          </p:cNvPr>
          <p:cNvSpPr txBox="1"/>
          <p:nvPr/>
        </p:nvSpPr>
        <p:spPr>
          <a:xfrm>
            <a:off x="6836163" y="3329870"/>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60" name="TextBox 59">
            <a:extLst>
              <a:ext uri="{FF2B5EF4-FFF2-40B4-BE49-F238E27FC236}">
                <a16:creationId xmlns:a16="http://schemas.microsoft.com/office/drawing/2014/main" id="{B1E6ED70-F735-46A3-AA0D-9BCB4054FF3A}"/>
              </a:ext>
            </a:extLst>
          </p:cNvPr>
          <p:cNvSpPr txBox="1"/>
          <p:nvPr/>
        </p:nvSpPr>
        <p:spPr>
          <a:xfrm>
            <a:off x="6836365" y="3576091"/>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61" name="TextBox 60">
            <a:extLst>
              <a:ext uri="{FF2B5EF4-FFF2-40B4-BE49-F238E27FC236}">
                <a16:creationId xmlns:a16="http://schemas.microsoft.com/office/drawing/2014/main" id="{B9555591-4802-43A7-BEE5-D504970BAED8}"/>
              </a:ext>
            </a:extLst>
          </p:cNvPr>
          <p:cNvSpPr txBox="1"/>
          <p:nvPr/>
        </p:nvSpPr>
        <p:spPr>
          <a:xfrm>
            <a:off x="6407810" y="3302556"/>
            <a:ext cx="527557" cy="276999"/>
          </a:xfrm>
          <a:prstGeom prst="rect">
            <a:avLst/>
          </a:prstGeom>
          <a:noFill/>
        </p:spPr>
        <p:txBody>
          <a:bodyPr wrap="square" rtlCol="0">
            <a:spAutoFit/>
          </a:bodyPr>
          <a:lstStyle/>
          <a:p>
            <a:r>
              <a:rPr lang="en-US" sz="1200" i="1" dirty="0"/>
              <a:t>y =</a:t>
            </a:r>
          </a:p>
        </p:txBody>
      </p:sp>
      <p:sp>
        <p:nvSpPr>
          <p:cNvPr id="62" name="TextBox 61">
            <a:extLst>
              <a:ext uri="{FF2B5EF4-FFF2-40B4-BE49-F238E27FC236}">
                <a16:creationId xmlns:a16="http://schemas.microsoft.com/office/drawing/2014/main" id="{3682E0AD-18F5-4B51-A8D9-31E493C611BD}"/>
              </a:ext>
            </a:extLst>
          </p:cNvPr>
          <p:cNvSpPr txBox="1"/>
          <p:nvPr/>
        </p:nvSpPr>
        <p:spPr>
          <a:xfrm>
            <a:off x="6404156" y="3061186"/>
            <a:ext cx="431805" cy="276999"/>
          </a:xfrm>
          <a:prstGeom prst="rect">
            <a:avLst/>
          </a:prstGeom>
          <a:noFill/>
        </p:spPr>
        <p:txBody>
          <a:bodyPr wrap="square" rtlCol="0">
            <a:spAutoFit/>
          </a:bodyPr>
          <a:lstStyle/>
          <a:p>
            <a:r>
              <a:rPr lang="en-US" sz="1200" i="1" dirty="0"/>
              <a:t>x =</a:t>
            </a:r>
          </a:p>
        </p:txBody>
      </p:sp>
      <p:sp>
        <p:nvSpPr>
          <p:cNvPr id="63" name="TextBox 62">
            <a:extLst>
              <a:ext uri="{FF2B5EF4-FFF2-40B4-BE49-F238E27FC236}">
                <a16:creationId xmlns:a16="http://schemas.microsoft.com/office/drawing/2014/main" id="{AD77A5E5-89DD-41E7-8E2E-FFB73655ACAC}"/>
              </a:ext>
            </a:extLst>
          </p:cNvPr>
          <p:cNvSpPr txBox="1"/>
          <p:nvPr/>
        </p:nvSpPr>
        <p:spPr>
          <a:xfrm>
            <a:off x="6844431" y="3077911"/>
            <a:ext cx="457200" cy="246221"/>
          </a:xfrm>
          <a:prstGeom prst="rect">
            <a:avLst/>
          </a:prstGeom>
          <a:solidFill>
            <a:schemeClr val="bg1"/>
          </a:solidFill>
          <a:ln>
            <a:solidFill>
              <a:schemeClr val="tx1"/>
            </a:solidFill>
          </a:ln>
        </p:spPr>
        <p:txBody>
          <a:bodyPr wrap="square" rtlCol="0">
            <a:spAutoFit/>
          </a:bodyPr>
          <a:lstStyle/>
          <a:p>
            <a:pPr algn="r"/>
            <a:r>
              <a:rPr lang="en-US" sz="1000" dirty="0"/>
              <a:t>10</a:t>
            </a:r>
          </a:p>
        </p:txBody>
      </p:sp>
      <p:sp>
        <p:nvSpPr>
          <p:cNvPr id="64" name="TextBox 63">
            <a:extLst>
              <a:ext uri="{FF2B5EF4-FFF2-40B4-BE49-F238E27FC236}">
                <a16:creationId xmlns:a16="http://schemas.microsoft.com/office/drawing/2014/main" id="{7301B16A-63C6-4AFF-B98C-6238EC610C22}"/>
              </a:ext>
            </a:extLst>
          </p:cNvPr>
          <p:cNvSpPr txBox="1"/>
          <p:nvPr/>
        </p:nvSpPr>
        <p:spPr>
          <a:xfrm>
            <a:off x="4007223" y="3065116"/>
            <a:ext cx="685800" cy="369332"/>
          </a:xfrm>
          <a:prstGeom prst="rect">
            <a:avLst/>
          </a:prstGeom>
          <a:solidFill>
            <a:schemeClr val="bg1"/>
          </a:solidFill>
          <a:ln>
            <a:solidFill>
              <a:schemeClr val="bg1">
                <a:lumMod val="50000"/>
              </a:schemeClr>
            </a:solidFill>
          </a:ln>
        </p:spPr>
        <p:txBody>
          <a:bodyPr wrap="square" rtlCol="0">
            <a:spAutoFit/>
          </a:bodyPr>
          <a:lstStyle/>
          <a:p>
            <a:pPr algn="r"/>
            <a:r>
              <a:rPr lang="en-US" dirty="0">
                <a:latin typeface="Consolas" panose="020B0609020204030204" pitchFamily="49" charset="0"/>
              </a:rPr>
              <a:t>0520</a:t>
            </a:r>
          </a:p>
        </p:txBody>
      </p:sp>
      <p:cxnSp>
        <p:nvCxnSpPr>
          <p:cNvPr id="65" name="Straight Arrow Connector 64">
            <a:extLst>
              <a:ext uri="{FF2B5EF4-FFF2-40B4-BE49-F238E27FC236}">
                <a16:creationId xmlns:a16="http://schemas.microsoft.com/office/drawing/2014/main" id="{7F6AE87E-C959-4C6C-8FF2-BC246D26FC29}"/>
              </a:ext>
            </a:extLst>
          </p:cNvPr>
          <p:cNvCxnSpPr>
            <a:cxnSpLocks/>
          </p:cNvCxnSpPr>
          <p:nvPr/>
        </p:nvCxnSpPr>
        <p:spPr>
          <a:xfrm>
            <a:off x="4713764" y="3249782"/>
            <a:ext cx="1585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0AD3A39-2F72-4338-A0A2-20A1A6750BC5}"/>
              </a:ext>
            </a:extLst>
          </p:cNvPr>
          <p:cNvSpPr/>
          <p:nvPr/>
        </p:nvSpPr>
        <p:spPr>
          <a:xfrm>
            <a:off x="3657600" y="4000680"/>
            <a:ext cx="2361145" cy="87665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8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8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8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 p)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8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b = p-&gt;</a:t>
            </a:r>
            <a:r>
              <a:rPr lang="en-US" sz="8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p-&gt;</a:t>
            </a:r>
            <a:r>
              <a:rPr lang="en-US" sz="8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p = </a:t>
            </a:r>
            <a:r>
              <a:rPr lang="en-US" sz="8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8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p-&gt;</a:t>
            </a:r>
            <a:r>
              <a:rPr lang="en-US" sz="8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id="{51612FF2-9E70-4813-A46A-CEC2FDBADF92}"/>
              </a:ext>
            </a:extLst>
          </p:cNvPr>
          <p:cNvSpPr txBox="1"/>
          <p:nvPr/>
        </p:nvSpPr>
        <p:spPr>
          <a:xfrm>
            <a:off x="5307697" y="399758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68" name="TextBox 67">
            <a:extLst>
              <a:ext uri="{FF2B5EF4-FFF2-40B4-BE49-F238E27FC236}">
                <a16:creationId xmlns:a16="http://schemas.microsoft.com/office/drawing/2014/main" id="{9723D27E-ECAF-4204-9982-5A9E5583E37C}"/>
              </a:ext>
            </a:extLst>
          </p:cNvPr>
          <p:cNvSpPr txBox="1"/>
          <p:nvPr/>
        </p:nvSpPr>
        <p:spPr>
          <a:xfrm>
            <a:off x="6844127" y="4059141"/>
            <a:ext cx="2096300" cy="369332"/>
          </a:xfrm>
          <a:prstGeom prst="rect">
            <a:avLst/>
          </a:prstGeom>
          <a:noFill/>
        </p:spPr>
        <p:txBody>
          <a:bodyPr wrap="square" rtlCol="0">
            <a:spAutoFit/>
          </a:bodyPr>
          <a:lstStyle/>
          <a:p>
            <a:r>
              <a:rPr lang="en-US" b="1" dirty="0">
                <a:solidFill>
                  <a:srgbClr val="FF0000"/>
                </a:solidFill>
              </a:rPr>
              <a:t>Garbage Collection</a:t>
            </a:r>
          </a:p>
        </p:txBody>
      </p:sp>
    </p:spTree>
    <p:extLst>
      <p:ext uri="{BB962C8B-B14F-4D97-AF65-F5344CB8AC3E}">
        <p14:creationId xmlns:p14="http://schemas.microsoft.com/office/powerpoint/2010/main" val="15735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7" end="7"/>
                                            </p:txEl>
                                          </p:spTgt>
                                        </p:tgtEl>
                                        <p:attrNameLst>
                                          <p:attrName>style.visibility</p:attrName>
                                        </p:attrNameLst>
                                      </p:cBhvr>
                                      <p:to>
                                        <p:strVal val="visible"/>
                                      </p:to>
                                    </p:set>
                                    <p:animEffect transition="in" filter="fade">
                                      <p:cBhvr>
                                        <p:cTn id="7" dur="500"/>
                                        <p:tgtEl>
                                          <p:spTgt spid="11">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xit" presetSubtype="0" fill="hold" nodeType="withEffect">
                                  <p:stCondLst>
                                    <p:cond delay="0"/>
                                  </p:stCondLst>
                                  <p:childTnLst>
                                    <p:set>
                                      <p:cBhvr>
                                        <p:cTn id="46" dur="1" fill="hold">
                                          <p:stCondLst>
                                            <p:cond delay="0"/>
                                          </p:stCondLst>
                                        </p:cTn>
                                        <p:tgtEl>
                                          <p:spTgt spid="5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500"/>
                                        <p:tgtEl>
                                          <p:spTgt spid="11">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6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p:bldP spid="50" grpId="0" animBg="1"/>
      <p:bldP spid="53" grpId="0"/>
      <p:bldP spid="54" grpId="0" animBg="1"/>
      <p:bldP spid="51" grpId="0" animBg="1"/>
      <p:bldP spid="52" grpId="0"/>
      <p:bldP spid="56" grpId="0" animBg="1"/>
      <p:bldP spid="57" grpId="0"/>
      <p:bldP spid="58" grpId="0"/>
      <p:bldP spid="59" grpId="0" animBg="1"/>
      <p:bldP spid="60" grpId="0" animBg="1"/>
      <p:bldP spid="61" grpId="0"/>
      <p:bldP spid="62" grpId="0"/>
      <p:bldP spid="63" grpId="0" animBg="1"/>
      <p:bldP spid="64" grpId="0" animBg="1"/>
      <p:bldP spid="64" grpId="1" animBg="1"/>
      <p:bldP spid="66" grpId="0" animBg="1"/>
      <p:bldP spid="67"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76200" y="57151"/>
            <a:ext cx="8991600" cy="609600"/>
          </a:xfrm>
        </p:spPr>
        <p:txBody>
          <a:bodyPr/>
          <a:lstStyle/>
          <a:p>
            <a:r>
              <a:rPr lang="en-US" dirty="0"/>
              <a:t>Stack and Heap</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11" name="Rectangle 10">
            <a:extLst>
              <a:ext uri="{FF2B5EF4-FFF2-40B4-BE49-F238E27FC236}">
                <a16:creationId xmlns:a16="http://schemas.microsoft.com/office/drawing/2014/main" id="{C2D1E083-7302-4F38-8EBF-A136ABE82993}"/>
              </a:ext>
            </a:extLst>
          </p:cNvPr>
          <p:cNvSpPr/>
          <p:nvPr/>
        </p:nvSpPr>
        <p:spPr>
          <a:xfrm>
            <a:off x="221194" y="716668"/>
            <a:ext cx="2609892" cy="403668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3;</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pointDouble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F9A93F9-5E6B-4955-ADF6-202DDD18C287}"/>
              </a:ext>
            </a:extLst>
          </p:cNvPr>
          <p:cNvSpPr txBox="1"/>
          <p:nvPr/>
        </p:nvSpPr>
        <p:spPr>
          <a:xfrm>
            <a:off x="2348638" y="71666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708777F2-7DD1-4397-A184-0B5BA18633A8}"/>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return</a:t>
            </a:r>
          </a:p>
        </p:txBody>
      </p:sp>
      <p:sp>
        <p:nvSpPr>
          <p:cNvPr id="17" name="TextBox 16">
            <a:extLst>
              <a:ext uri="{FF2B5EF4-FFF2-40B4-BE49-F238E27FC236}">
                <a16:creationId xmlns:a16="http://schemas.microsoft.com/office/drawing/2014/main" id="{5AB58245-5F29-4D1E-8A5A-74B3064E824B}"/>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4500</a:t>
            </a:r>
          </a:p>
        </p:txBody>
      </p:sp>
      <p:sp>
        <p:nvSpPr>
          <p:cNvPr id="3" name="TextBox 2">
            <a:extLst>
              <a:ext uri="{FF2B5EF4-FFF2-40B4-BE49-F238E27FC236}">
                <a16:creationId xmlns:a16="http://schemas.microsoft.com/office/drawing/2014/main" id="{4D6A567D-7996-4337-BB0E-701545876A2E}"/>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20" name="TextBox 19">
            <a:extLst>
              <a:ext uri="{FF2B5EF4-FFF2-40B4-BE49-F238E27FC236}">
                <a16:creationId xmlns:a16="http://schemas.microsoft.com/office/drawing/2014/main" id="{AEE4D6A3-4833-4210-9698-39D16CDA8B98}"/>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21" name="TextBox 20">
            <a:extLst>
              <a:ext uri="{FF2B5EF4-FFF2-40B4-BE49-F238E27FC236}">
                <a16:creationId xmlns:a16="http://schemas.microsoft.com/office/drawing/2014/main" id="{F3A30578-C88E-43DE-AF68-35609DABE8A0}"/>
              </a:ext>
            </a:extLst>
          </p:cNvPr>
          <p:cNvSpPr txBox="1"/>
          <p:nvPr/>
        </p:nvSpPr>
        <p:spPr>
          <a:xfrm>
            <a:off x="3196797" y="159293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b</a:t>
            </a:r>
          </a:p>
        </p:txBody>
      </p:sp>
      <p:sp>
        <p:nvSpPr>
          <p:cNvPr id="22" name="TextBox 21">
            <a:extLst>
              <a:ext uri="{FF2B5EF4-FFF2-40B4-BE49-F238E27FC236}">
                <a16:creationId xmlns:a16="http://schemas.microsoft.com/office/drawing/2014/main" id="{FD121DC4-93D2-4C77-8C72-B8EAEE30E10E}"/>
              </a:ext>
            </a:extLst>
          </p:cNvPr>
          <p:cNvSpPr txBox="1"/>
          <p:nvPr/>
        </p:nvSpPr>
        <p:spPr>
          <a:xfrm>
            <a:off x="4012268" y="1592938"/>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8</a:t>
            </a:r>
          </a:p>
        </p:txBody>
      </p:sp>
      <p:sp>
        <p:nvSpPr>
          <p:cNvPr id="23" name="Rectangle: Rounded Corners 22">
            <a:extLst>
              <a:ext uri="{FF2B5EF4-FFF2-40B4-BE49-F238E27FC236}">
                <a16:creationId xmlns:a16="http://schemas.microsoft.com/office/drawing/2014/main" id="{FA180744-DDCA-43AA-BCCC-42BB4EACEA53}"/>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6B579D5-5C30-46B5-A5AF-6EDEF88372CE}"/>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27" name="TextBox 26">
            <a:extLst>
              <a:ext uri="{FF2B5EF4-FFF2-40B4-BE49-F238E27FC236}">
                <a16:creationId xmlns:a16="http://schemas.microsoft.com/office/drawing/2014/main" id="{E009CA3E-0390-45AC-BB1E-3A2E864990F6}"/>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0" name="TextBox 29">
            <a:extLst>
              <a:ext uri="{FF2B5EF4-FFF2-40B4-BE49-F238E27FC236}">
                <a16:creationId xmlns:a16="http://schemas.microsoft.com/office/drawing/2014/main" id="{D2189E8C-B9BD-44AC-8711-B2DFD02561B2}"/>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33" name="TextBox 32">
            <a:extLst>
              <a:ext uri="{FF2B5EF4-FFF2-40B4-BE49-F238E27FC236}">
                <a16:creationId xmlns:a16="http://schemas.microsoft.com/office/drawing/2014/main" id="{B49420CE-BE21-4515-931F-4738DDFDB703}"/>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35" name="TextBox 34">
            <a:extLst>
              <a:ext uri="{FF2B5EF4-FFF2-40B4-BE49-F238E27FC236}">
                <a16:creationId xmlns:a16="http://schemas.microsoft.com/office/drawing/2014/main" id="{29A5D5BB-FB86-4251-97FE-3D08B4C6F485}"/>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4</a:t>
            </a:r>
          </a:p>
        </p:txBody>
      </p:sp>
      <p:sp>
        <p:nvSpPr>
          <p:cNvPr id="36" name="TextBox 35">
            <a:extLst>
              <a:ext uri="{FF2B5EF4-FFF2-40B4-BE49-F238E27FC236}">
                <a16:creationId xmlns:a16="http://schemas.microsoft.com/office/drawing/2014/main" id="{CB3CBE27-B069-47C0-8EF3-B63CA5309236}"/>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37" name="TextBox 36">
            <a:extLst>
              <a:ext uri="{FF2B5EF4-FFF2-40B4-BE49-F238E27FC236}">
                <a16:creationId xmlns:a16="http://schemas.microsoft.com/office/drawing/2014/main" id="{A1948F1F-DDC6-4422-ABF9-782FEAC2848B}"/>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38" name="TextBox 37">
            <a:extLst>
              <a:ext uri="{FF2B5EF4-FFF2-40B4-BE49-F238E27FC236}">
                <a16:creationId xmlns:a16="http://schemas.microsoft.com/office/drawing/2014/main" id="{1FD224A0-1C91-4016-A7EE-AE02C0D17017}"/>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sp>
        <p:nvSpPr>
          <p:cNvPr id="39" name="TextBox 38">
            <a:extLst>
              <a:ext uri="{FF2B5EF4-FFF2-40B4-BE49-F238E27FC236}">
                <a16:creationId xmlns:a16="http://schemas.microsoft.com/office/drawing/2014/main" id="{225C6DE2-5833-4109-B27F-E65C26646883}"/>
              </a:ext>
            </a:extLst>
          </p:cNvPr>
          <p:cNvSpPr txBox="1"/>
          <p:nvPr/>
        </p:nvSpPr>
        <p:spPr>
          <a:xfrm>
            <a:off x="3193193" y="2328628"/>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c</a:t>
            </a:r>
          </a:p>
        </p:txBody>
      </p:sp>
      <p:sp>
        <p:nvSpPr>
          <p:cNvPr id="40" name="TextBox 39">
            <a:extLst>
              <a:ext uri="{FF2B5EF4-FFF2-40B4-BE49-F238E27FC236}">
                <a16:creationId xmlns:a16="http://schemas.microsoft.com/office/drawing/2014/main" id="{22890885-5B2C-4D1D-BB79-8809D0EC0EEC}"/>
              </a:ext>
            </a:extLst>
          </p:cNvPr>
          <p:cNvSpPr txBox="1"/>
          <p:nvPr/>
        </p:nvSpPr>
        <p:spPr>
          <a:xfrm>
            <a:off x="4008664" y="2328628"/>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4</a:t>
            </a:r>
          </a:p>
        </p:txBody>
      </p:sp>
      <p:sp>
        <p:nvSpPr>
          <p:cNvPr id="41" name="TextBox 40">
            <a:extLst>
              <a:ext uri="{FF2B5EF4-FFF2-40B4-BE49-F238E27FC236}">
                <a16:creationId xmlns:a16="http://schemas.microsoft.com/office/drawing/2014/main" id="{09486124-A8E8-4ABB-BE12-9F806F44D2ED}"/>
              </a:ext>
            </a:extLst>
          </p:cNvPr>
          <p:cNvSpPr txBox="1"/>
          <p:nvPr/>
        </p:nvSpPr>
        <p:spPr>
          <a:xfrm>
            <a:off x="6844329" y="1662325"/>
            <a:ext cx="457200" cy="246221"/>
          </a:xfrm>
          <a:prstGeom prst="rect">
            <a:avLst/>
          </a:prstGeom>
          <a:solidFill>
            <a:schemeClr val="bg1"/>
          </a:solidFill>
          <a:ln>
            <a:solidFill>
              <a:schemeClr val="tx1"/>
            </a:solidFill>
          </a:ln>
        </p:spPr>
        <p:txBody>
          <a:bodyPr wrap="square" rtlCol="0">
            <a:spAutoFit/>
          </a:bodyPr>
          <a:lstStyle/>
          <a:p>
            <a:pPr algn="r"/>
            <a:r>
              <a:rPr lang="en-US" sz="1000" dirty="0"/>
              <a:t>6</a:t>
            </a:r>
          </a:p>
        </p:txBody>
      </p:sp>
      <p:sp>
        <p:nvSpPr>
          <p:cNvPr id="43" name="TextBox 42">
            <a:extLst>
              <a:ext uri="{FF2B5EF4-FFF2-40B4-BE49-F238E27FC236}">
                <a16:creationId xmlns:a16="http://schemas.microsoft.com/office/drawing/2014/main" id="{5D6765ED-9166-4BA7-9705-FCE8549F81EC}"/>
              </a:ext>
            </a:extLst>
          </p:cNvPr>
          <p:cNvSpPr txBox="1"/>
          <p:nvPr/>
        </p:nvSpPr>
        <p:spPr>
          <a:xfrm>
            <a:off x="3193193" y="1960783"/>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a</a:t>
            </a:r>
          </a:p>
        </p:txBody>
      </p:sp>
      <p:sp>
        <p:nvSpPr>
          <p:cNvPr id="44" name="TextBox 43">
            <a:extLst>
              <a:ext uri="{FF2B5EF4-FFF2-40B4-BE49-F238E27FC236}">
                <a16:creationId xmlns:a16="http://schemas.microsoft.com/office/drawing/2014/main" id="{FB4183D3-2CD5-451D-8488-3D8681832DBC}"/>
              </a:ext>
            </a:extLst>
          </p:cNvPr>
          <p:cNvSpPr txBox="1"/>
          <p:nvPr/>
        </p:nvSpPr>
        <p:spPr>
          <a:xfrm>
            <a:off x="4008664" y="1960783"/>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cxnSp>
        <p:nvCxnSpPr>
          <p:cNvPr id="45" name="Straight Arrow Connector 44">
            <a:extLst>
              <a:ext uri="{FF2B5EF4-FFF2-40B4-BE49-F238E27FC236}">
                <a16:creationId xmlns:a16="http://schemas.microsoft.com/office/drawing/2014/main" id="{3F8C6886-B640-44B7-BD64-48CC836ACC50}"/>
              </a:ext>
            </a:extLst>
          </p:cNvPr>
          <p:cNvCxnSpPr>
            <a:cxnSpLocks/>
            <a:stCxn id="44" idx="3"/>
          </p:cNvCxnSpPr>
          <p:nvPr/>
        </p:nvCxnSpPr>
        <p:spPr>
          <a:xfrm flipV="1">
            <a:off x="4694464" y="1774897"/>
            <a:ext cx="1604673" cy="37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01D06E8-562C-4D28-98D5-64534B717F4C}"/>
              </a:ext>
            </a:extLst>
          </p:cNvPr>
          <p:cNvSpPr/>
          <p:nvPr/>
        </p:nvSpPr>
        <p:spPr>
          <a:xfrm>
            <a:off x="6304750" y="2991038"/>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0B4936F-68C7-4177-9005-020DF6940AD8}"/>
              </a:ext>
            </a:extLst>
          </p:cNvPr>
          <p:cNvSpPr txBox="1"/>
          <p:nvPr/>
        </p:nvSpPr>
        <p:spPr>
          <a:xfrm>
            <a:off x="6304751" y="2720966"/>
            <a:ext cx="1143000" cy="276999"/>
          </a:xfrm>
          <a:prstGeom prst="rect">
            <a:avLst/>
          </a:prstGeom>
          <a:noFill/>
        </p:spPr>
        <p:txBody>
          <a:bodyPr wrap="square" rtlCol="0">
            <a:spAutoFit/>
          </a:bodyPr>
          <a:lstStyle/>
          <a:p>
            <a:r>
              <a:rPr lang="en-US" sz="1200" b="1" dirty="0"/>
              <a:t>Point</a:t>
            </a:r>
          </a:p>
        </p:txBody>
      </p:sp>
      <p:sp>
        <p:nvSpPr>
          <p:cNvPr id="56" name="TextBox 55">
            <a:extLst>
              <a:ext uri="{FF2B5EF4-FFF2-40B4-BE49-F238E27FC236}">
                <a16:creationId xmlns:a16="http://schemas.microsoft.com/office/drawing/2014/main" id="{0C8ACABF-C22D-429A-8BAA-B486E2F86186}"/>
              </a:ext>
            </a:extLst>
          </p:cNvPr>
          <p:cNvSpPr txBox="1"/>
          <p:nvPr/>
        </p:nvSpPr>
        <p:spPr>
          <a:xfrm>
            <a:off x="6836163" y="3083649"/>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57" name="TextBox 56">
            <a:extLst>
              <a:ext uri="{FF2B5EF4-FFF2-40B4-BE49-F238E27FC236}">
                <a16:creationId xmlns:a16="http://schemas.microsoft.com/office/drawing/2014/main" id="{F26A42CB-C8B0-4029-8F28-732896DC8135}"/>
              </a:ext>
            </a:extLst>
          </p:cNvPr>
          <p:cNvSpPr txBox="1"/>
          <p:nvPr/>
        </p:nvSpPr>
        <p:spPr>
          <a:xfrm>
            <a:off x="7104851" y="2732892"/>
            <a:ext cx="571500" cy="246221"/>
          </a:xfrm>
          <a:prstGeom prst="rect">
            <a:avLst/>
          </a:prstGeom>
          <a:noFill/>
        </p:spPr>
        <p:txBody>
          <a:bodyPr wrap="square" rtlCol="0">
            <a:spAutoFit/>
          </a:bodyPr>
          <a:lstStyle/>
          <a:p>
            <a:r>
              <a:rPr lang="en-US" sz="1000" b="1" dirty="0">
                <a:solidFill>
                  <a:srgbClr val="00B050"/>
                </a:solidFill>
              </a:rPr>
              <a:t>0520</a:t>
            </a:r>
          </a:p>
        </p:txBody>
      </p:sp>
      <p:sp>
        <p:nvSpPr>
          <p:cNvPr id="58" name="TextBox 57">
            <a:extLst>
              <a:ext uri="{FF2B5EF4-FFF2-40B4-BE49-F238E27FC236}">
                <a16:creationId xmlns:a16="http://schemas.microsoft.com/office/drawing/2014/main" id="{C8310ABD-5081-4087-9B98-226105317938}"/>
              </a:ext>
            </a:extLst>
          </p:cNvPr>
          <p:cNvSpPr txBox="1"/>
          <p:nvPr/>
        </p:nvSpPr>
        <p:spPr>
          <a:xfrm>
            <a:off x="6407810" y="3560701"/>
            <a:ext cx="527557" cy="276999"/>
          </a:xfrm>
          <a:prstGeom prst="rect">
            <a:avLst/>
          </a:prstGeom>
          <a:noFill/>
        </p:spPr>
        <p:txBody>
          <a:bodyPr wrap="square" rtlCol="0">
            <a:spAutoFit/>
          </a:bodyPr>
          <a:lstStyle/>
          <a:p>
            <a:r>
              <a:rPr lang="en-US" sz="1200" i="1" dirty="0"/>
              <a:t>z =</a:t>
            </a:r>
          </a:p>
        </p:txBody>
      </p:sp>
      <p:sp>
        <p:nvSpPr>
          <p:cNvPr id="59" name="TextBox 58">
            <a:extLst>
              <a:ext uri="{FF2B5EF4-FFF2-40B4-BE49-F238E27FC236}">
                <a16:creationId xmlns:a16="http://schemas.microsoft.com/office/drawing/2014/main" id="{58559EFD-1028-423D-8C74-5BB2E7F4B563}"/>
              </a:ext>
            </a:extLst>
          </p:cNvPr>
          <p:cNvSpPr txBox="1"/>
          <p:nvPr/>
        </p:nvSpPr>
        <p:spPr>
          <a:xfrm>
            <a:off x="6836163" y="3329870"/>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60" name="TextBox 59">
            <a:extLst>
              <a:ext uri="{FF2B5EF4-FFF2-40B4-BE49-F238E27FC236}">
                <a16:creationId xmlns:a16="http://schemas.microsoft.com/office/drawing/2014/main" id="{B1E6ED70-F735-46A3-AA0D-9BCB4054FF3A}"/>
              </a:ext>
            </a:extLst>
          </p:cNvPr>
          <p:cNvSpPr txBox="1"/>
          <p:nvPr/>
        </p:nvSpPr>
        <p:spPr>
          <a:xfrm>
            <a:off x="6836365" y="3576091"/>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61" name="TextBox 60">
            <a:extLst>
              <a:ext uri="{FF2B5EF4-FFF2-40B4-BE49-F238E27FC236}">
                <a16:creationId xmlns:a16="http://schemas.microsoft.com/office/drawing/2014/main" id="{B9555591-4802-43A7-BEE5-D504970BAED8}"/>
              </a:ext>
            </a:extLst>
          </p:cNvPr>
          <p:cNvSpPr txBox="1"/>
          <p:nvPr/>
        </p:nvSpPr>
        <p:spPr>
          <a:xfrm>
            <a:off x="6407810" y="3302556"/>
            <a:ext cx="527557" cy="276999"/>
          </a:xfrm>
          <a:prstGeom prst="rect">
            <a:avLst/>
          </a:prstGeom>
          <a:noFill/>
        </p:spPr>
        <p:txBody>
          <a:bodyPr wrap="square" rtlCol="0">
            <a:spAutoFit/>
          </a:bodyPr>
          <a:lstStyle/>
          <a:p>
            <a:r>
              <a:rPr lang="en-US" sz="1200" i="1" dirty="0"/>
              <a:t>y =</a:t>
            </a:r>
          </a:p>
        </p:txBody>
      </p:sp>
      <p:sp>
        <p:nvSpPr>
          <p:cNvPr id="62" name="TextBox 61">
            <a:extLst>
              <a:ext uri="{FF2B5EF4-FFF2-40B4-BE49-F238E27FC236}">
                <a16:creationId xmlns:a16="http://schemas.microsoft.com/office/drawing/2014/main" id="{3682E0AD-18F5-4B51-A8D9-31E493C611BD}"/>
              </a:ext>
            </a:extLst>
          </p:cNvPr>
          <p:cNvSpPr txBox="1"/>
          <p:nvPr/>
        </p:nvSpPr>
        <p:spPr>
          <a:xfrm>
            <a:off x="6404156" y="3061186"/>
            <a:ext cx="431805" cy="276999"/>
          </a:xfrm>
          <a:prstGeom prst="rect">
            <a:avLst/>
          </a:prstGeom>
          <a:noFill/>
        </p:spPr>
        <p:txBody>
          <a:bodyPr wrap="square" rtlCol="0">
            <a:spAutoFit/>
          </a:bodyPr>
          <a:lstStyle/>
          <a:p>
            <a:r>
              <a:rPr lang="en-US" sz="1200" i="1" dirty="0"/>
              <a:t>x =</a:t>
            </a:r>
          </a:p>
        </p:txBody>
      </p:sp>
      <p:sp>
        <p:nvSpPr>
          <p:cNvPr id="63" name="TextBox 62">
            <a:extLst>
              <a:ext uri="{FF2B5EF4-FFF2-40B4-BE49-F238E27FC236}">
                <a16:creationId xmlns:a16="http://schemas.microsoft.com/office/drawing/2014/main" id="{AD77A5E5-89DD-41E7-8E2E-FFB73655ACAC}"/>
              </a:ext>
            </a:extLst>
          </p:cNvPr>
          <p:cNvSpPr txBox="1"/>
          <p:nvPr/>
        </p:nvSpPr>
        <p:spPr>
          <a:xfrm>
            <a:off x="6836163" y="3087113"/>
            <a:ext cx="457200" cy="246221"/>
          </a:xfrm>
          <a:prstGeom prst="rect">
            <a:avLst/>
          </a:prstGeom>
          <a:solidFill>
            <a:schemeClr val="bg1"/>
          </a:solidFill>
          <a:ln>
            <a:solidFill>
              <a:schemeClr val="tx1"/>
            </a:solidFill>
          </a:ln>
        </p:spPr>
        <p:txBody>
          <a:bodyPr wrap="square" rtlCol="0">
            <a:spAutoFit/>
          </a:bodyPr>
          <a:lstStyle/>
          <a:p>
            <a:pPr algn="r"/>
            <a:r>
              <a:rPr lang="en-US" sz="1000" dirty="0"/>
              <a:t>10</a:t>
            </a:r>
          </a:p>
        </p:txBody>
      </p:sp>
      <p:sp>
        <p:nvSpPr>
          <p:cNvPr id="66" name="TextBox 65">
            <a:extLst>
              <a:ext uri="{FF2B5EF4-FFF2-40B4-BE49-F238E27FC236}">
                <a16:creationId xmlns:a16="http://schemas.microsoft.com/office/drawing/2014/main" id="{F7054AB8-7F96-45D4-94AC-A1D4747059A5}"/>
              </a:ext>
            </a:extLst>
          </p:cNvPr>
          <p:cNvSpPr txBox="1"/>
          <p:nvPr/>
        </p:nvSpPr>
        <p:spPr>
          <a:xfrm>
            <a:off x="3261692" y="3240016"/>
            <a:ext cx="2584510" cy="609600"/>
          </a:xfrm>
          <a:prstGeom prst="rect">
            <a:avLst/>
          </a:prstGeom>
          <a:blipFill dpi="0" rotWithShape="1">
            <a:blip r:embed="rId2">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8</a:t>
            </a:r>
          </a:p>
          <a:p>
            <a:r>
              <a:rPr lang="en-US" dirty="0">
                <a:latin typeface="Consolas" panose="020B0609020204030204" pitchFamily="49" charset="0"/>
              </a:rPr>
              <a:t>6</a:t>
            </a:r>
          </a:p>
        </p:txBody>
      </p:sp>
      <p:pic>
        <p:nvPicPr>
          <p:cNvPr id="67" name="Picture 2" descr="Image result for console icon">
            <a:extLst>
              <a:ext uri="{FF2B5EF4-FFF2-40B4-BE49-F238E27FC236}">
                <a16:creationId xmlns:a16="http://schemas.microsoft.com/office/drawing/2014/main" id="{F372443A-12ED-4C3C-A724-B4FB418930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366" y="3267177"/>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25DD64D-8842-477E-A93A-3A72292505A2}"/>
              </a:ext>
            </a:extLst>
          </p:cNvPr>
          <p:cNvSpPr/>
          <p:nvPr/>
        </p:nvSpPr>
        <p:spPr>
          <a:xfrm>
            <a:off x="6181130" y="2749822"/>
            <a:ext cx="1604673" cy="147399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26BA36A-3184-43DA-B173-614D8E78B8D5}"/>
              </a:ext>
            </a:extLst>
          </p:cNvPr>
          <p:cNvSpPr txBox="1"/>
          <p:nvPr/>
        </p:nvSpPr>
        <p:spPr>
          <a:xfrm>
            <a:off x="6826506" y="4053018"/>
            <a:ext cx="2096300" cy="369332"/>
          </a:xfrm>
          <a:prstGeom prst="rect">
            <a:avLst/>
          </a:prstGeom>
          <a:noFill/>
        </p:spPr>
        <p:txBody>
          <a:bodyPr wrap="square" rtlCol="0">
            <a:spAutoFit/>
          </a:bodyPr>
          <a:lstStyle/>
          <a:p>
            <a:r>
              <a:rPr lang="en-US" b="1" dirty="0">
                <a:solidFill>
                  <a:srgbClr val="FF0000"/>
                </a:solidFill>
              </a:rPr>
              <a:t>Garbage Collection</a:t>
            </a:r>
          </a:p>
        </p:txBody>
      </p:sp>
    </p:spTree>
    <p:extLst>
      <p:ext uri="{BB962C8B-B14F-4D97-AF65-F5344CB8AC3E}">
        <p14:creationId xmlns:p14="http://schemas.microsoft.com/office/powerpoint/2010/main" val="425068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xEl>
                                              <p:pRg st="1" end="1"/>
                                            </p:txEl>
                                          </p:spTgt>
                                        </p:tgtEl>
                                        <p:attrNameLst>
                                          <p:attrName>style.visibility</p:attrName>
                                        </p:attrNameLst>
                                      </p:cBhvr>
                                      <p:to>
                                        <p:strVal val="visible"/>
                                      </p:to>
                                    </p:set>
                                    <p:animEffect transition="in" filter="fade">
                                      <p:cBhvr>
                                        <p:cTn id="12"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4D3-8458-49FE-BF47-49CD92A555D4}"/>
              </a:ext>
            </a:extLst>
          </p:cNvPr>
          <p:cNvSpPr>
            <a:spLocks noGrp="1"/>
          </p:cNvSpPr>
          <p:nvPr>
            <p:ph type="title"/>
          </p:nvPr>
        </p:nvSpPr>
        <p:spPr/>
        <p:txBody>
          <a:bodyPr/>
          <a:lstStyle/>
          <a:p>
            <a:r>
              <a:rPr lang="en-US" b="1" dirty="0">
                <a:solidFill>
                  <a:srgbClr val="7030A0"/>
                </a:solidFill>
              </a:rPr>
              <a:t>delete</a:t>
            </a:r>
            <a:r>
              <a:rPr lang="en-US" dirty="0"/>
              <a:t> in C++</a:t>
            </a:r>
          </a:p>
        </p:txBody>
      </p:sp>
      <p:sp>
        <p:nvSpPr>
          <p:cNvPr id="4" name="Slide Number Placeholder 3">
            <a:extLst>
              <a:ext uri="{FF2B5EF4-FFF2-40B4-BE49-F238E27FC236}">
                <a16:creationId xmlns:a16="http://schemas.microsoft.com/office/drawing/2014/main" id="{D0989138-8C61-4AE9-9EF3-960A44638E3A}"/>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5" name="Rectangle 4">
            <a:extLst>
              <a:ext uri="{FF2B5EF4-FFF2-40B4-BE49-F238E27FC236}">
                <a16:creationId xmlns:a16="http://schemas.microsoft.com/office/drawing/2014/main" id="{9B2A06B3-4D97-4E58-9DA1-9D1D5F788EC6}"/>
              </a:ext>
            </a:extLst>
          </p:cNvPr>
          <p:cNvSpPr/>
          <p:nvPr/>
        </p:nvSpPr>
        <p:spPr>
          <a:xfrm>
            <a:off x="228600" y="742950"/>
            <a:ext cx="2780382" cy="62754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delete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C865DB0-37CD-4CC2-BBCF-84313CA08FFF}"/>
              </a:ext>
            </a:extLst>
          </p:cNvPr>
          <p:cNvSpPr txBox="1"/>
          <p:nvPr/>
        </p:nvSpPr>
        <p:spPr>
          <a:xfrm>
            <a:off x="2297934" y="74161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TextBox 6">
            <a:extLst>
              <a:ext uri="{FF2B5EF4-FFF2-40B4-BE49-F238E27FC236}">
                <a16:creationId xmlns:a16="http://schemas.microsoft.com/office/drawing/2014/main" id="{D37E1C10-3828-49BD-A4FC-0D4896C80B89}"/>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8" name="TextBox 7">
            <a:extLst>
              <a:ext uri="{FF2B5EF4-FFF2-40B4-BE49-F238E27FC236}">
                <a16:creationId xmlns:a16="http://schemas.microsoft.com/office/drawing/2014/main" id="{7DA4741B-613F-418A-A878-C61BEDD7FC52}"/>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9" name="TextBox 8">
            <a:extLst>
              <a:ext uri="{FF2B5EF4-FFF2-40B4-BE49-F238E27FC236}">
                <a16:creationId xmlns:a16="http://schemas.microsoft.com/office/drawing/2014/main" id="{5D7B38B2-DFDA-4424-8DBD-01AD044D3561}"/>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10" name="TextBox 9">
            <a:extLst>
              <a:ext uri="{FF2B5EF4-FFF2-40B4-BE49-F238E27FC236}">
                <a16:creationId xmlns:a16="http://schemas.microsoft.com/office/drawing/2014/main" id="{E7C9534F-653C-4D67-8017-740E6EA42792}"/>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13" name="Rectangle: Rounded Corners 12">
            <a:extLst>
              <a:ext uri="{FF2B5EF4-FFF2-40B4-BE49-F238E27FC236}">
                <a16:creationId xmlns:a16="http://schemas.microsoft.com/office/drawing/2014/main" id="{2FDD7E2B-2E68-4376-995F-C234E15E390D}"/>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FBBD76-AEF7-438B-8D4C-E90283298164}"/>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15" name="TextBox 14">
            <a:extLst>
              <a:ext uri="{FF2B5EF4-FFF2-40B4-BE49-F238E27FC236}">
                <a16:creationId xmlns:a16="http://schemas.microsoft.com/office/drawing/2014/main" id="{CDFF7BFB-C200-4DE2-BFF1-D602FE55EC0C}"/>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6" name="TextBox 15">
            <a:extLst>
              <a:ext uri="{FF2B5EF4-FFF2-40B4-BE49-F238E27FC236}">
                <a16:creationId xmlns:a16="http://schemas.microsoft.com/office/drawing/2014/main" id="{53CE85D1-2D8E-488D-8347-C015D5185CA0}"/>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17" name="TextBox 16">
            <a:extLst>
              <a:ext uri="{FF2B5EF4-FFF2-40B4-BE49-F238E27FC236}">
                <a16:creationId xmlns:a16="http://schemas.microsoft.com/office/drawing/2014/main" id="{844911FD-C2B9-45AF-829F-6387CE176D27}"/>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18" name="TextBox 17">
            <a:extLst>
              <a:ext uri="{FF2B5EF4-FFF2-40B4-BE49-F238E27FC236}">
                <a16:creationId xmlns:a16="http://schemas.microsoft.com/office/drawing/2014/main" id="{F58B2CC2-4C1B-4800-8935-764BA49A5C19}"/>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9" name="TextBox 18">
            <a:extLst>
              <a:ext uri="{FF2B5EF4-FFF2-40B4-BE49-F238E27FC236}">
                <a16:creationId xmlns:a16="http://schemas.microsoft.com/office/drawing/2014/main" id="{F967FDA7-A1BD-4D02-B65E-B9CAA5D5BD4F}"/>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20" name="TextBox 19">
            <a:extLst>
              <a:ext uri="{FF2B5EF4-FFF2-40B4-BE49-F238E27FC236}">
                <a16:creationId xmlns:a16="http://schemas.microsoft.com/office/drawing/2014/main" id="{15A74F35-D763-4908-8853-5BC8BBF8312E}"/>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21" name="TextBox 20">
            <a:extLst>
              <a:ext uri="{FF2B5EF4-FFF2-40B4-BE49-F238E27FC236}">
                <a16:creationId xmlns:a16="http://schemas.microsoft.com/office/drawing/2014/main" id="{25715C60-5A48-4396-9A37-128E12248A14}"/>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cxnSp>
        <p:nvCxnSpPr>
          <p:cNvPr id="28" name="Straight Arrow Connector 27">
            <a:extLst>
              <a:ext uri="{FF2B5EF4-FFF2-40B4-BE49-F238E27FC236}">
                <a16:creationId xmlns:a16="http://schemas.microsoft.com/office/drawing/2014/main" id="{E2E87BBF-71FD-4258-AFDD-7CC56DB03ADF}"/>
              </a:ext>
            </a:extLst>
          </p:cNvPr>
          <p:cNvCxnSpPr>
            <a:cxnSpLocks/>
            <a:stCxn id="8" idx="3"/>
          </p:cNvCxnSpPr>
          <p:nvPr/>
        </p:nvCxnSpPr>
        <p:spPr>
          <a:xfrm>
            <a:off x="4694465" y="1408272"/>
            <a:ext cx="1604672" cy="36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6CA9F307-5F98-470E-A91E-014E45FB2F31}"/>
              </a:ext>
            </a:extLst>
          </p:cNvPr>
          <p:cNvSpPr>
            <a:spLocks noGrp="1"/>
          </p:cNvSpPr>
          <p:nvPr>
            <p:ph idx="1"/>
          </p:nvPr>
        </p:nvSpPr>
        <p:spPr>
          <a:xfrm>
            <a:off x="511114" y="2871508"/>
            <a:ext cx="4355193" cy="1785371"/>
          </a:xfrm>
        </p:spPr>
        <p:txBody>
          <a:bodyPr/>
          <a:lstStyle/>
          <a:p>
            <a:pPr marL="0" indent="0">
              <a:buNone/>
            </a:pPr>
            <a:r>
              <a:rPr lang="en-US" dirty="0"/>
              <a:t>Happy Path</a:t>
            </a:r>
          </a:p>
          <a:p>
            <a:r>
              <a:rPr lang="en-US" dirty="0"/>
              <a:t>Object is created</a:t>
            </a:r>
          </a:p>
          <a:p>
            <a:r>
              <a:rPr lang="en-US" dirty="0"/>
              <a:t>Object is used</a:t>
            </a:r>
          </a:p>
          <a:p>
            <a:r>
              <a:rPr lang="en-US" dirty="0"/>
              <a:t>Object is deleted to free memory</a:t>
            </a:r>
          </a:p>
          <a:p>
            <a:endParaRPr lang="en-US" dirty="0"/>
          </a:p>
        </p:txBody>
      </p:sp>
    </p:spTree>
    <p:extLst>
      <p:ext uri="{BB962C8B-B14F-4D97-AF65-F5344CB8AC3E}">
        <p14:creationId xmlns:p14="http://schemas.microsoft.com/office/powerpoint/2010/main" val="1268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22" presetClass="entr" presetSubtype="8"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fade">
                                      <p:cBhvr>
                                        <p:cTn id="52" dur="500"/>
                                        <p:tgtEl>
                                          <p:spTgt spid="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fade">
                                      <p:cBhvr>
                                        <p:cTn id="57" dur="500"/>
                                        <p:tgtEl>
                                          <p:spTgt spid="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1"/>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2">
                                            <p:txEl>
                                              <p:pRg st="0" end="0"/>
                                            </p:txEl>
                                          </p:spTgt>
                                        </p:tgtEl>
                                        <p:attrNameLst>
                                          <p:attrName>style.visibility</p:attrName>
                                        </p:attrNameLst>
                                      </p:cBhvr>
                                      <p:to>
                                        <p:strVal val="visible"/>
                                      </p:to>
                                    </p:set>
                                    <p:animEffect transition="in" filter="fade">
                                      <p:cBhvr>
                                        <p:cTn id="84" dur="500"/>
                                        <p:tgtEl>
                                          <p:spTgt spid="52">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2">
                                            <p:txEl>
                                              <p:pRg st="1" end="1"/>
                                            </p:txEl>
                                          </p:spTgt>
                                        </p:tgtEl>
                                        <p:attrNameLst>
                                          <p:attrName>style.visibility</p:attrName>
                                        </p:attrNameLst>
                                      </p:cBhvr>
                                      <p:to>
                                        <p:strVal val="visible"/>
                                      </p:to>
                                    </p:set>
                                    <p:animEffect transition="in" filter="fade">
                                      <p:cBhvr>
                                        <p:cTn id="89" dur="500"/>
                                        <p:tgtEl>
                                          <p:spTgt spid="52">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52">
                                            <p:txEl>
                                              <p:pRg st="2" end="2"/>
                                            </p:txEl>
                                          </p:spTgt>
                                        </p:tgtEl>
                                        <p:attrNameLst>
                                          <p:attrName>style.visibility</p:attrName>
                                        </p:attrNameLst>
                                      </p:cBhvr>
                                      <p:to>
                                        <p:strVal val="visible"/>
                                      </p:to>
                                    </p:set>
                                    <p:animEffect transition="in" filter="fade">
                                      <p:cBhvr>
                                        <p:cTn id="94" dur="500"/>
                                        <p:tgtEl>
                                          <p:spTgt spid="52">
                                            <p:txEl>
                                              <p:pRg st="2" end="2"/>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2">
                                            <p:txEl>
                                              <p:pRg st="3" end="3"/>
                                            </p:txEl>
                                          </p:spTgt>
                                        </p:tgtEl>
                                        <p:attrNameLst>
                                          <p:attrName>style.visibility</p:attrName>
                                        </p:attrNameLst>
                                      </p:cBhvr>
                                      <p:to>
                                        <p:strVal val="visible"/>
                                      </p:to>
                                    </p:set>
                                    <p:animEffect transition="in" filter="fade">
                                      <p:cBhvr>
                                        <p:cTn id="99" dur="500"/>
                                        <p:tgtEl>
                                          <p:spTgt spid="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animBg="1"/>
      <p:bldP spid="13" grpId="1" animBg="1"/>
      <p:bldP spid="14" grpId="0"/>
      <p:bldP spid="14" grpId="1"/>
      <p:bldP spid="15" grpId="0" animBg="1"/>
      <p:bldP spid="15" grpId="1" animBg="1"/>
      <p:bldP spid="16" grpId="0"/>
      <p:bldP spid="16" grpId="1"/>
      <p:bldP spid="17" grpId="0"/>
      <p:bldP spid="17" grpId="1"/>
      <p:bldP spid="18" grpId="0" animBg="1"/>
      <p:bldP spid="18" grpId="1" animBg="1"/>
      <p:bldP spid="19" grpId="0" animBg="1"/>
      <p:bldP spid="19" grpId="1" animBg="1"/>
      <p:bldP spid="20" grpId="0"/>
      <p:bldP spid="20" grpId="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4D3-8458-49FE-BF47-49CD92A555D4}"/>
              </a:ext>
            </a:extLst>
          </p:cNvPr>
          <p:cNvSpPr>
            <a:spLocks noGrp="1"/>
          </p:cNvSpPr>
          <p:nvPr>
            <p:ph type="title"/>
          </p:nvPr>
        </p:nvSpPr>
        <p:spPr/>
        <p:txBody>
          <a:bodyPr/>
          <a:lstStyle/>
          <a:p>
            <a:r>
              <a:rPr lang="en-US" b="1" dirty="0">
                <a:solidFill>
                  <a:srgbClr val="7030A0"/>
                </a:solidFill>
              </a:rPr>
              <a:t>delete</a:t>
            </a:r>
            <a:r>
              <a:rPr lang="en-US" dirty="0"/>
              <a:t> in C++</a:t>
            </a:r>
          </a:p>
        </p:txBody>
      </p:sp>
      <p:sp>
        <p:nvSpPr>
          <p:cNvPr id="4" name="Slide Number Placeholder 3">
            <a:extLst>
              <a:ext uri="{FF2B5EF4-FFF2-40B4-BE49-F238E27FC236}">
                <a16:creationId xmlns:a16="http://schemas.microsoft.com/office/drawing/2014/main" id="{D0989138-8C61-4AE9-9EF3-960A44638E3A}"/>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9B2A06B3-4D97-4E58-9DA1-9D1D5F788EC6}"/>
              </a:ext>
            </a:extLst>
          </p:cNvPr>
          <p:cNvSpPr/>
          <p:nvPr/>
        </p:nvSpPr>
        <p:spPr>
          <a:xfrm>
            <a:off x="228600" y="742950"/>
            <a:ext cx="2780382" cy="74347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or p = NULL;</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C865DB0-37CD-4CC2-BBCF-84313CA08FFF}"/>
              </a:ext>
            </a:extLst>
          </p:cNvPr>
          <p:cNvSpPr txBox="1"/>
          <p:nvPr/>
        </p:nvSpPr>
        <p:spPr>
          <a:xfrm>
            <a:off x="2297934" y="74161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TextBox 6">
            <a:extLst>
              <a:ext uri="{FF2B5EF4-FFF2-40B4-BE49-F238E27FC236}">
                <a16:creationId xmlns:a16="http://schemas.microsoft.com/office/drawing/2014/main" id="{D37E1C10-3828-49BD-A4FC-0D4896C80B89}"/>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8" name="TextBox 7">
            <a:extLst>
              <a:ext uri="{FF2B5EF4-FFF2-40B4-BE49-F238E27FC236}">
                <a16:creationId xmlns:a16="http://schemas.microsoft.com/office/drawing/2014/main" id="{7DA4741B-613F-418A-A878-C61BEDD7FC52}"/>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9" name="TextBox 8">
            <a:extLst>
              <a:ext uri="{FF2B5EF4-FFF2-40B4-BE49-F238E27FC236}">
                <a16:creationId xmlns:a16="http://schemas.microsoft.com/office/drawing/2014/main" id="{5D7B38B2-DFDA-4424-8DBD-01AD044D3561}"/>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10" name="TextBox 9">
            <a:extLst>
              <a:ext uri="{FF2B5EF4-FFF2-40B4-BE49-F238E27FC236}">
                <a16:creationId xmlns:a16="http://schemas.microsoft.com/office/drawing/2014/main" id="{E7C9534F-653C-4D67-8017-740E6EA42792}"/>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13" name="Rectangle: Rounded Corners 12">
            <a:extLst>
              <a:ext uri="{FF2B5EF4-FFF2-40B4-BE49-F238E27FC236}">
                <a16:creationId xmlns:a16="http://schemas.microsoft.com/office/drawing/2014/main" id="{2FDD7E2B-2E68-4376-995F-C234E15E390D}"/>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FBBD76-AEF7-438B-8D4C-E90283298164}"/>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15" name="TextBox 14">
            <a:extLst>
              <a:ext uri="{FF2B5EF4-FFF2-40B4-BE49-F238E27FC236}">
                <a16:creationId xmlns:a16="http://schemas.microsoft.com/office/drawing/2014/main" id="{CDFF7BFB-C200-4DE2-BFF1-D602FE55EC0C}"/>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6" name="TextBox 15">
            <a:extLst>
              <a:ext uri="{FF2B5EF4-FFF2-40B4-BE49-F238E27FC236}">
                <a16:creationId xmlns:a16="http://schemas.microsoft.com/office/drawing/2014/main" id="{53CE85D1-2D8E-488D-8347-C015D5185CA0}"/>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17" name="TextBox 16">
            <a:extLst>
              <a:ext uri="{FF2B5EF4-FFF2-40B4-BE49-F238E27FC236}">
                <a16:creationId xmlns:a16="http://schemas.microsoft.com/office/drawing/2014/main" id="{844911FD-C2B9-45AF-829F-6387CE176D27}"/>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18" name="TextBox 17">
            <a:extLst>
              <a:ext uri="{FF2B5EF4-FFF2-40B4-BE49-F238E27FC236}">
                <a16:creationId xmlns:a16="http://schemas.microsoft.com/office/drawing/2014/main" id="{F58B2CC2-4C1B-4800-8935-764BA49A5C19}"/>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9" name="TextBox 18">
            <a:extLst>
              <a:ext uri="{FF2B5EF4-FFF2-40B4-BE49-F238E27FC236}">
                <a16:creationId xmlns:a16="http://schemas.microsoft.com/office/drawing/2014/main" id="{F967FDA7-A1BD-4D02-B65E-B9CAA5D5BD4F}"/>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20" name="TextBox 19">
            <a:extLst>
              <a:ext uri="{FF2B5EF4-FFF2-40B4-BE49-F238E27FC236}">
                <a16:creationId xmlns:a16="http://schemas.microsoft.com/office/drawing/2014/main" id="{15A74F35-D763-4908-8853-5BC8BBF8312E}"/>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21" name="TextBox 20">
            <a:extLst>
              <a:ext uri="{FF2B5EF4-FFF2-40B4-BE49-F238E27FC236}">
                <a16:creationId xmlns:a16="http://schemas.microsoft.com/office/drawing/2014/main" id="{25715C60-5A48-4396-9A37-128E12248A14}"/>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cxnSp>
        <p:nvCxnSpPr>
          <p:cNvPr id="28" name="Straight Arrow Connector 27">
            <a:extLst>
              <a:ext uri="{FF2B5EF4-FFF2-40B4-BE49-F238E27FC236}">
                <a16:creationId xmlns:a16="http://schemas.microsoft.com/office/drawing/2014/main" id="{E2E87BBF-71FD-4258-AFDD-7CC56DB03ADF}"/>
              </a:ext>
            </a:extLst>
          </p:cNvPr>
          <p:cNvCxnSpPr>
            <a:cxnSpLocks/>
            <a:stCxn id="8" idx="3"/>
          </p:cNvCxnSpPr>
          <p:nvPr/>
        </p:nvCxnSpPr>
        <p:spPr>
          <a:xfrm>
            <a:off x="4694465" y="1408272"/>
            <a:ext cx="1604672" cy="36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8009652B-FBED-4857-A1B0-EBBF56D75AFC}"/>
              </a:ext>
            </a:extLst>
          </p:cNvPr>
          <p:cNvSpPr/>
          <p:nvPr/>
        </p:nvSpPr>
        <p:spPr>
          <a:xfrm>
            <a:off x="6333694" y="3030433"/>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6C48DB5-B75F-49DA-856F-4F4154B84E2D}"/>
              </a:ext>
            </a:extLst>
          </p:cNvPr>
          <p:cNvSpPr txBox="1"/>
          <p:nvPr/>
        </p:nvSpPr>
        <p:spPr>
          <a:xfrm>
            <a:off x="6333695" y="2760361"/>
            <a:ext cx="1143000" cy="276999"/>
          </a:xfrm>
          <a:prstGeom prst="rect">
            <a:avLst/>
          </a:prstGeom>
          <a:noFill/>
        </p:spPr>
        <p:txBody>
          <a:bodyPr wrap="square" rtlCol="0">
            <a:spAutoFit/>
          </a:bodyPr>
          <a:lstStyle/>
          <a:p>
            <a:r>
              <a:rPr lang="en-US" sz="1200" b="1" dirty="0"/>
              <a:t>Point</a:t>
            </a:r>
          </a:p>
        </p:txBody>
      </p:sp>
      <p:sp>
        <p:nvSpPr>
          <p:cNvPr id="40" name="TextBox 39">
            <a:extLst>
              <a:ext uri="{FF2B5EF4-FFF2-40B4-BE49-F238E27FC236}">
                <a16:creationId xmlns:a16="http://schemas.microsoft.com/office/drawing/2014/main" id="{5FFC52B5-3CB1-43AE-8BBB-52AC669E3EE7}"/>
              </a:ext>
            </a:extLst>
          </p:cNvPr>
          <p:cNvSpPr txBox="1"/>
          <p:nvPr/>
        </p:nvSpPr>
        <p:spPr>
          <a:xfrm>
            <a:off x="6865107" y="3123044"/>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41" name="TextBox 40">
            <a:extLst>
              <a:ext uri="{FF2B5EF4-FFF2-40B4-BE49-F238E27FC236}">
                <a16:creationId xmlns:a16="http://schemas.microsoft.com/office/drawing/2014/main" id="{E2915562-8CF7-4B54-935B-700D9A3AC54B}"/>
              </a:ext>
            </a:extLst>
          </p:cNvPr>
          <p:cNvSpPr txBox="1"/>
          <p:nvPr/>
        </p:nvSpPr>
        <p:spPr>
          <a:xfrm>
            <a:off x="7133795" y="2772287"/>
            <a:ext cx="571500" cy="246221"/>
          </a:xfrm>
          <a:prstGeom prst="rect">
            <a:avLst/>
          </a:prstGeom>
          <a:noFill/>
        </p:spPr>
        <p:txBody>
          <a:bodyPr wrap="square" rtlCol="0">
            <a:spAutoFit/>
          </a:bodyPr>
          <a:lstStyle/>
          <a:p>
            <a:r>
              <a:rPr lang="en-US" sz="1000" b="1" dirty="0">
                <a:solidFill>
                  <a:srgbClr val="00B050"/>
                </a:solidFill>
              </a:rPr>
              <a:t>0600</a:t>
            </a:r>
          </a:p>
        </p:txBody>
      </p:sp>
      <p:sp>
        <p:nvSpPr>
          <p:cNvPr id="42" name="TextBox 41">
            <a:extLst>
              <a:ext uri="{FF2B5EF4-FFF2-40B4-BE49-F238E27FC236}">
                <a16:creationId xmlns:a16="http://schemas.microsoft.com/office/drawing/2014/main" id="{048AD47B-28BC-405C-A9B2-6FE704153E3C}"/>
              </a:ext>
            </a:extLst>
          </p:cNvPr>
          <p:cNvSpPr txBox="1"/>
          <p:nvPr/>
        </p:nvSpPr>
        <p:spPr>
          <a:xfrm>
            <a:off x="6436754" y="3600096"/>
            <a:ext cx="527557" cy="276999"/>
          </a:xfrm>
          <a:prstGeom prst="rect">
            <a:avLst/>
          </a:prstGeom>
          <a:noFill/>
        </p:spPr>
        <p:txBody>
          <a:bodyPr wrap="square" rtlCol="0">
            <a:spAutoFit/>
          </a:bodyPr>
          <a:lstStyle/>
          <a:p>
            <a:r>
              <a:rPr lang="en-US" sz="1200" i="1" dirty="0"/>
              <a:t>z =</a:t>
            </a:r>
          </a:p>
        </p:txBody>
      </p:sp>
      <p:sp>
        <p:nvSpPr>
          <p:cNvPr id="43" name="TextBox 42">
            <a:extLst>
              <a:ext uri="{FF2B5EF4-FFF2-40B4-BE49-F238E27FC236}">
                <a16:creationId xmlns:a16="http://schemas.microsoft.com/office/drawing/2014/main" id="{0B38CE25-8C64-40BC-A4C8-FA2B75958741}"/>
              </a:ext>
            </a:extLst>
          </p:cNvPr>
          <p:cNvSpPr txBox="1"/>
          <p:nvPr/>
        </p:nvSpPr>
        <p:spPr>
          <a:xfrm>
            <a:off x="6865107" y="3369265"/>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44" name="TextBox 43">
            <a:extLst>
              <a:ext uri="{FF2B5EF4-FFF2-40B4-BE49-F238E27FC236}">
                <a16:creationId xmlns:a16="http://schemas.microsoft.com/office/drawing/2014/main" id="{1D71FE94-418A-4858-8E39-643C689CA060}"/>
              </a:ext>
            </a:extLst>
          </p:cNvPr>
          <p:cNvSpPr txBox="1"/>
          <p:nvPr/>
        </p:nvSpPr>
        <p:spPr>
          <a:xfrm>
            <a:off x="6865309" y="3615486"/>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45" name="TextBox 44">
            <a:extLst>
              <a:ext uri="{FF2B5EF4-FFF2-40B4-BE49-F238E27FC236}">
                <a16:creationId xmlns:a16="http://schemas.microsoft.com/office/drawing/2014/main" id="{5E332CF1-AD12-4817-A70B-7D79B71AE4E8}"/>
              </a:ext>
            </a:extLst>
          </p:cNvPr>
          <p:cNvSpPr txBox="1"/>
          <p:nvPr/>
        </p:nvSpPr>
        <p:spPr>
          <a:xfrm>
            <a:off x="6436754" y="3341951"/>
            <a:ext cx="527557" cy="276999"/>
          </a:xfrm>
          <a:prstGeom prst="rect">
            <a:avLst/>
          </a:prstGeom>
          <a:noFill/>
        </p:spPr>
        <p:txBody>
          <a:bodyPr wrap="square" rtlCol="0">
            <a:spAutoFit/>
          </a:bodyPr>
          <a:lstStyle/>
          <a:p>
            <a:r>
              <a:rPr lang="en-US" sz="1200" i="1" dirty="0"/>
              <a:t>y =</a:t>
            </a:r>
          </a:p>
        </p:txBody>
      </p:sp>
      <p:sp>
        <p:nvSpPr>
          <p:cNvPr id="46" name="TextBox 45">
            <a:extLst>
              <a:ext uri="{FF2B5EF4-FFF2-40B4-BE49-F238E27FC236}">
                <a16:creationId xmlns:a16="http://schemas.microsoft.com/office/drawing/2014/main" id="{537BB606-9BE5-498B-91EB-933D79AF2B10}"/>
              </a:ext>
            </a:extLst>
          </p:cNvPr>
          <p:cNvSpPr txBox="1"/>
          <p:nvPr/>
        </p:nvSpPr>
        <p:spPr>
          <a:xfrm>
            <a:off x="6433100" y="3100581"/>
            <a:ext cx="431805" cy="276999"/>
          </a:xfrm>
          <a:prstGeom prst="rect">
            <a:avLst/>
          </a:prstGeom>
          <a:noFill/>
        </p:spPr>
        <p:txBody>
          <a:bodyPr wrap="square" rtlCol="0">
            <a:spAutoFit/>
          </a:bodyPr>
          <a:lstStyle/>
          <a:p>
            <a:r>
              <a:rPr lang="en-US" sz="1200" i="1" dirty="0"/>
              <a:t>x =</a:t>
            </a:r>
          </a:p>
        </p:txBody>
      </p:sp>
      <p:cxnSp>
        <p:nvCxnSpPr>
          <p:cNvPr id="49" name="Straight Arrow Connector 48">
            <a:extLst>
              <a:ext uri="{FF2B5EF4-FFF2-40B4-BE49-F238E27FC236}">
                <a16:creationId xmlns:a16="http://schemas.microsoft.com/office/drawing/2014/main" id="{EC0418EA-38EF-42BA-9EEC-E88477444761}"/>
              </a:ext>
            </a:extLst>
          </p:cNvPr>
          <p:cNvCxnSpPr>
            <a:cxnSpLocks/>
            <a:stCxn id="8" idx="3"/>
          </p:cNvCxnSpPr>
          <p:nvPr/>
        </p:nvCxnSpPr>
        <p:spPr>
          <a:xfrm>
            <a:off x="4694465" y="1408272"/>
            <a:ext cx="1604672" cy="196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6CA9F307-5F98-470E-A91E-014E45FB2F31}"/>
              </a:ext>
            </a:extLst>
          </p:cNvPr>
          <p:cNvSpPr>
            <a:spLocks noGrp="1"/>
          </p:cNvSpPr>
          <p:nvPr>
            <p:ph idx="1"/>
          </p:nvPr>
        </p:nvSpPr>
        <p:spPr>
          <a:xfrm>
            <a:off x="511114" y="2871508"/>
            <a:ext cx="4355193" cy="1785371"/>
          </a:xfrm>
        </p:spPr>
        <p:txBody>
          <a:bodyPr/>
          <a:lstStyle/>
          <a:p>
            <a:pPr marL="0" indent="0">
              <a:buNone/>
            </a:pPr>
            <a:r>
              <a:rPr lang="en-US" dirty="0"/>
              <a:t>Memory Leak</a:t>
            </a:r>
          </a:p>
          <a:p>
            <a:r>
              <a:rPr lang="en-US" dirty="0"/>
              <a:t>Memory is never freed</a:t>
            </a:r>
          </a:p>
          <a:p>
            <a:r>
              <a:rPr lang="en-US" dirty="0"/>
              <a:t>Might build up slowly over time and eventually kill the program</a:t>
            </a:r>
          </a:p>
          <a:p>
            <a:endParaRPr lang="en-US" dirty="0"/>
          </a:p>
        </p:txBody>
      </p:sp>
      <p:sp>
        <p:nvSpPr>
          <p:cNvPr id="31" name="TextBox 30">
            <a:extLst>
              <a:ext uri="{FF2B5EF4-FFF2-40B4-BE49-F238E27FC236}">
                <a16:creationId xmlns:a16="http://schemas.microsoft.com/office/drawing/2014/main" id="{B2C21457-EDAD-4E1F-BA49-8DCBEA699134}"/>
              </a:ext>
            </a:extLst>
          </p:cNvPr>
          <p:cNvSpPr txBox="1"/>
          <p:nvPr/>
        </p:nvSpPr>
        <p:spPr>
          <a:xfrm>
            <a:off x="4001775" y="1228319"/>
            <a:ext cx="685800" cy="369332"/>
          </a:xfrm>
          <a:prstGeom prst="rect">
            <a:avLst/>
          </a:prstGeom>
          <a:solidFill>
            <a:schemeClr val="bg1"/>
          </a:solidFill>
          <a:ln>
            <a:solidFill>
              <a:schemeClr val="bg1">
                <a:lumMod val="50000"/>
              </a:schemeClr>
            </a:solidFill>
          </a:ln>
        </p:spPr>
        <p:txBody>
          <a:bodyPr wrap="square" rtlCol="0">
            <a:spAutoFit/>
          </a:bodyPr>
          <a:lstStyle/>
          <a:p>
            <a:pPr algn="r"/>
            <a:r>
              <a:rPr lang="en-US" dirty="0">
                <a:latin typeface="Consolas" panose="020B0609020204030204" pitchFamily="49" charset="0"/>
              </a:rPr>
              <a:t>0600</a:t>
            </a:r>
          </a:p>
        </p:txBody>
      </p:sp>
      <p:sp>
        <p:nvSpPr>
          <p:cNvPr id="32" name="TextBox 31">
            <a:extLst>
              <a:ext uri="{FF2B5EF4-FFF2-40B4-BE49-F238E27FC236}">
                <a16:creationId xmlns:a16="http://schemas.microsoft.com/office/drawing/2014/main" id="{F8A06C4D-EC79-4042-9897-69BFE52B9570}"/>
              </a:ext>
            </a:extLst>
          </p:cNvPr>
          <p:cNvSpPr txBox="1"/>
          <p:nvPr/>
        </p:nvSpPr>
        <p:spPr>
          <a:xfrm>
            <a:off x="7559073" y="1873966"/>
            <a:ext cx="840390" cy="369332"/>
          </a:xfrm>
          <a:prstGeom prst="rect">
            <a:avLst/>
          </a:prstGeom>
          <a:noFill/>
        </p:spPr>
        <p:txBody>
          <a:bodyPr wrap="square" rtlCol="0">
            <a:spAutoFit/>
          </a:bodyPr>
          <a:lstStyle/>
          <a:p>
            <a:r>
              <a:rPr lang="en-US" b="1" dirty="0">
                <a:solidFill>
                  <a:srgbClr val="FF0000"/>
                </a:solidFill>
              </a:rPr>
              <a:t>Leak</a:t>
            </a:r>
          </a:p>
        </p:txBody>
      </p:sp>
    </p:spTree>
    <p:extLst>
      <p:ext uri="{BB962C8B-B14F-4D97-AF65-F5344CB8AC3E}">
        <p14:creationId xmlns:p14="http://schemas.microsoft.com/office/powerpoint/2010/main" val="175596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up)">
                                      <p:cBhvr>
                                        <p:cTn id="51" dur="500"/>
                                        <p:tgtEl>
                                          <p:spTgt spid="49"/>
                                        </p:tgtEl>
                                      </p:cBhvr>
                                    </p:animEffect>
                                  </p:childTnLst>
                                </p:cTn>
                              </p:par>
                              <p:par>
                                <p:cTn id="52" presetID="1" presetClass="exit" presetSubtype="0" fill="hold" nodeType="withEffect">
                                  <p:stCondLst>
                                    <p:cond delay="0"/>
                                  </p:stCondLst>
                                  <p:childTnLst>
                                    <p:set>
                                      <p:cBhvr>
                                        <p:cTn id="53" dur="1" fill="hold">
                                          <p:stCondLst>
                                            <p:cond delay="0"/>
                                          </p:stCondLst>
                                        </p:cTn>
                                        <p:tgtEl>
                                          <p:spTgt spid="2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xEl>
                                              <p:pRg st="0" end="0"/>
                                            </p:txEl>
                                          </p:spTgt>
                                        </p:tgtEl>
                                        <p:attrNameLst>
                                          <p:attrName>style.visibility</p:attrName>
                                        </p:attrNameLst>
                                      </p:cBhvr>
                                      <p:to>
                                        <p:strVal val="visible"/>
                                      </p:to>
                                    </p:set>
                                    <p:animEffect transition="in" filter="fade">
                                      <p:cBhvr>
                                        <p:cTn id="58" dur="500"/>
                                        <p:tgtEl>
                                          <p:spTgt spid="5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2">
                                            <p:txEl>
                                              <p:pRg st="1" end="1"/>
                                            </p:txEl>
                                          </p:spTgt>
                                        </p:tgtEl>
                                        <p:attrNameLst>
                                          <p:attrName>style.visibility</p:attrName>
                                        </p:attrNameLst>
                                      </p:cBhvr>
                                      <p:to>
                                        <p:strVal val="visible"/>
                                      </p:to>
                                    </p:set>
                                    <p:animEffect transition="in" filter="fade">
                                      <p:cBhvr>
                                        <p:cTn id="68" dur="500"/>
                                        <p:tgtEl>
                                          <p:spTgt spid="52">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2">
                                            <p:txEl>
                                              <p:pRg st="2" end="2"/>
                                            </p:txEl>
                                          </p:spTgt>
                                        </p:tgtEl>
                                        <p:attrNameLst>
                                          <p:attrName>style.visibility</p:attrName>
                                        </p:attrNameLst>
                                      </p:cBhvr>
                                      <p:to>
                                        <p:strVal val="visible"/>
                                      </p:to>
                                    </p:set>
                                    <p:animEffect transition="in" filter="fade">
                                      <p:cBhvr>
                                        <p:cTn id="73" dur="500"/>
                                        <p:tgtEl>
                                          <p:spTgt spid="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P spid="41" grpId="0"/>
      <p:bldP spid="42" grpId="0"/>
      <p:bldP spid="43" grpId="0" animBg="1"/>
      <p:bldP spid="44" grpId="0" animBg="1"/>
      <p:bldP spid="45" grpId="0"/>
      <p:bldP spid="46"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4D3-8458-49FE-BF47-49CD92A555D4}"/>
              </a:ext>
            </a:extLst>
          </p:cNvPr>
          <p:cNvSpPr>
            <a:spLocks noGrp="1"/>
          </p:cNvSpPr>
          <p:nvPr>
            <p:ph type="title"/>
          </p:nvPr>
        </p:nvSpPr>
        <p:spPr/>
        <p:txBody>
          <a:bodyPr/>
          <a:lstStyle/>
          <a:p>
            <a:r>
              <a:rPr lang="en-US" b="1" dirty="0">
                <a:solidFill>
                  <a:srgbClr val="7030A0"/>
                </a:solidFill>
              </a:rPr>
              <a:t>delete</a:t>
            </a:r>
            <a:r>
              <a:rPr lang="en-US" dirty="0"/>
              <a:t> in C++</a:t>
            </a:r>
          </a:p>
        </p:txBody>
      </p:sp>
      <p:sp>
        <p:nvSpPr>
          <p:cNvPr id="4" name="Slide Number Placeholder 3">
            <a:extLst>
              <a:ext uri="{FF2B5EF4-FFF2-40B4-BE49-F238E27FC236}">
                <a16:creationId xmlns:a16="http://schemas.microsoft.com/office/drawing/2014/main" id="{D0989138-8C61-4AE9-9EF3-960A44638E3A}"/>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9B2A06B3-4D97-4E58-9DA1-9D1D5F788EC6}"/>
              </a:ext>
            </a:extLst>
          </p:cNvPr>
          <p:cNvSpPr/>
          <p:nvPr/>
        </p:nvSpPr>
        <p:spPr>
          <a:xfrm>
            <a:off x="228600" y="742950"/>
            <a:ext cx="2780382" cy="98982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monday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delete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C865DB0-37CD-4CC2-BBCF-84313CA08FFF}"/>
              </a:ext>
            </a:extLst>
          </p:cNvPr>
          <p:cNvSpPr txBox="1"/>
          <p:nvPr/>
        </p:nvSpPr>
        <p:spPr>
          <a:xfrm>
            <a:off x="2297934" y="74161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TextBox 6">
            <a:extLst>
              <a:ext uri="{FF2B5EF4-FFF2-40B4-BE49-F238E27FC236}">
                <a16:creationId xmlns:a16="http://schemas.microsoft.com/office/drawing/2014/main" id="{D37E1C10-3828-49BD-A4FC-0D4896C80B89}"/>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8" name="TextBox 7">
            <a:extLst>
              <a:ext uri="{FF2B5EF4-FFF2-40B4-BE49-F238E27FC236}">
                <a16:creationId xmlns:a16="http://schemas.microsoft.com/office/drawing/2014/main" id="{7DA4741B-613F-418A-A878-C61BEDD7FC52}"/>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9" name="TextBox 8">
            <a:extLst>
              <a:ext uri="{FF2B5EF4-FFF2-40B4-BE49-F238E27FC236}">
                <a16:creationId xmlns:a16="http://schemas.microsoft.com/office/drawing/2014/main" id="{5D7B38B2-DFDA-4424-8DBD-01AD044D3561}"/>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10" name="TextBox 9">
            <a:extLst>
              <a:ext uri="{FF2B5EF4-FFF2-40B4-BE49-F238E27FC236}">
                <a16:creationId xmlns:a16="http://schemas.microsoft.com/office/drawing/2014/main" id="{E7C9534F-653C-4D67-8017-740E6EA42792}"/>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13" name="Rectangle: Rounded Corners 12">
            <a:extLst>
              <a:ext uri="{FF2B5EF4-FFF2-40B4-BE49-F238E27FC236}">
                <a16:creationId xmlns:a16="http://schemas.microsoft.com/office/drawing/2014/main" id="{2FDD7E2B-2E68-4376-995F-C234E15E390D}"/>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FBBD76-AEF7-438B-8D4C-E90283298164}"/>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15" name="TextBox 14">
            <a:extLst>
              <a:ext uri="{FF2B5EF4-FFF2-40B4-BE49-F238E27FC236}">
                <a16:creationId xmlns:a16="http://schemas.microsoft.com/office/drawing/2014/main" id="{CDFF7BFB-C200-4DE2-BFF1-D602FE55EC0C}"/>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6" name="TextBox 15">
            <a:extLst>
              <a:ext uri="{FF2B5EF4-FFF2-40B4-BE49-F238E27FC236}">
                <a16:creationId xmlns:a16="http://schemas.microsoft.com/office/drawing/2014/main" id="{53CE85D1-2D8E-488D-8347-C015D5185CA0}"/>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17" name="TextBox 16">
            <a:extLst>
              <a:ext uri="{FF2B5EF4-FFF2-40B4-BE49-F238E27FC236}">
                <a16:creationId xmlns:a16="http://schemas.microsoft.com/office/drawing/2014/main" id="{844911FD-C2B9-45AF-829F-6387CE176D27}"/>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18" name="TextBox 17">
            <a:extLst>
              <a:ext uri="{FF2B5EF4-FFF2-40B4-BE49-F238E27FC236}">
                <a16:creationId xmlns:a16="http://schemas.microsoft.com/office/drawing/2014/main" id="{F58B2CC2-4C1B-4800-8935-764BA49A5C19}"/>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19" name="TextBox 18">
            <a:extLst>
              <a:ext uri="{FF2B5EF4-FFF2-40B4-BE49-F238E27FC236}">
                <a16:creationId xmlns:a16="http://schemas.microsoft.com/office/drawing/2014/main" id="{F967FDA7-A1BD-4D02-B65E-B9CAA5D5BD4F}"/>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a:t>
            </a:r>
          </a:p>
        </p:txBody>
      </p:sp>
      <p:sp>
        <p:nvSpPr>
          <p:cNvPr id="20" name="TextBox 19">
            <a:extLst>
              <a:ext uri="{FF2B5EF4-FFF2-40B4-BE49-F238E27FC236}">
                <a16:creationId xmlns:a16="http://schemas.microsoft.com/office/drawing/2014/main" id="{15A74F35-D763-4908-8853-5BC8BBF8312E}"/>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21" name="TextBox 20">
            <a:extLst>
              <a:ext uri="{FF2B5EF4-FFF2-40B4-BE49-F238E27FC236}">
                <a16:creationId xmlns:a16="http://schemas.microsoft.com/office/drawing/2014/main" id="{25715C60-5A48-4396-9A37-128E12248A14}"/>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cxnSp>
        <p:nvCxnSpPr>
          <p:cNvPr id="28" name="Straight Arrow Connector 27">
            <a:extLst>
              <a:ext uri="{FF2B5EF4-FFF2-40B4-BE49-F238E27FC236}">
                <a16:creationId xmlns:a16="http://schemas.microsoft.com/office/drawing/2014/main" id="{E2E87BBF-71FD-4258-AFDD-7CC56DB03ADF}"/>
              </a:ext>
            </a:extLst>
          </p:cNvPr>
          <p:cNvCxnSpPr>
            <a:cxnSpLocks/>
            <a:stCxn id="8" idx="3"/>
          </p:cNvCxnSpPr>
          <p:nvPr/>
        </p:nvCxnSpPr>
        <p:spPr>
          <a:xfrm>
            <a:off x="4694465" y="1408272"/>
            <a:ext cx="1604672" cy="36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6CA9F307-5F98-470E-A91E-014E45FB2F31}"/>
              </a:ext>
            </a:extLst>
          </p:cNvPr>
          <p:cNvSpPr>
            <a:spLocks noGrp="1"/>
          </p:cNvSpPr>
          <p:nvPr>
            <p:ph idx="1"/>
          </p:nvPr>
        </p:nvSpPr>
        <p:spPr>
          <a:xfrm>
            <a:off x="511114" y="2871508"/>
            <a:ext cx="4355193" cy="1785371"/>
          </a:xfrm>
        </p:spPr>
        <p:txBody>
          <a:bodyPr/>
          <a:lstStyle/>
          <a:p>
            <a:pPr marL="0" indent="0">
              <a:buNone/>
            </a:pPr>
            <a:r>
              <a:rPr lang="en-US" dirty="0"/>
              <a:t>Memory Leak</a:t>
            </a:r>
          </a:p>
          <a:p>
            <a:r>
              <a:rPr lang="en-US" dirty="0"/>
              <a:t>Not always obvious</a:t>
            </a:r>
          </a:p>
          <a:p>
            <a:r>
              <a:rPr lang="en-US" dirty="0"/>
              <a:t>Complex control flow</a:t>
            </a:r>
          </a:p>
          <a:p>
            <a:r>
              <a:rPr lang="en-US" dirty="0"/>
              <a:t>Exceptions</a:t>
            </a:r>
          </a:p>
          <a:p>
            <a:endParaRPr lang="en-US" dirty="0"/>
          </a:p>
        </p:txBody>
      </p:sp>
    </p:spTree>
    <p:extLst>
      <p:ext uri="{BB962C8B-B14F-4D97-AF65-F5344CB8AC3E}">
        <p14:creationId xmlns:p14="http://schemas.microsoft.com/office/powerpoint/2010/main" val="22260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2">
                                            <p:txEl>
                                              <p:pRg st="1" end="1"/>
                                            </p:txEl>
                                          </p:spTgt>
                                        </p:tgtEl>
                                        <p:attrNameLst>
                                          <p:attrName>style.visibility</p:attrName>
                                        </p:attrNameLst>
                                      </p:cBhvr>
                                      <p:to>
                                        <p:strVal val="visible"/>
                                      </p:to>
                                    </p:set>
                                    <p:animEffect transition="in" filter="fade">
                                      <p:cBhvr>
                                        <p:cTn id="18" dur="500"/>
                                        <p:tgtEl>
                                          <p:spTgt spid="5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
                                            <p:txEl>
                                              <p:pRg st="2" end="2"/>
                                            </p:txEl>
                                          </p:spTgt>
                                        </p:tgtEl>
                                        <p:attrNameLst>
                                          <p:attrName>style.visibility</p:attrName>
                                        </p:attrNameLst>
                                      </p:cBhvr>
                                      <p:to>
                                        <p:strVal val="visible"/>
                                      </p:to>
                                    </p:set>
                                    <p:animEffect transition="in" filter="fade">
                                      <p:cBhvr>
                                        <p:cTn id="23" dur="500"/>
                                        <p:tgtEl>
                                          <p:spTgt spid="5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xEl>
                                              <p:pRg st="3" end="3"/>
                                            </p:txEl>
                                          </p:spTgt>
                                        </p:tgtEl>
                                        <p:attrNameLst>
                                          <p:attrName>style.visibility</p:attrName>
                                        </p:attrNameLst>
                                      </p:cBhvr>
                                      <p:to>
                                        <p:strVal val="visible"/>
                                      </p:to>
                                    </p:set>
                                    <p:animEffect transition="in" filter="fade">
                                      <p:cBhvr>
                                        <p:cTn id="28" dur="500"/>
                                        <p:tgtEl>
                                          <p:spTgt spid="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4D3-8458-49FE-BF47-49CD92A555D4}"/>
              </a:ext>
            </a:extLst>
          </p:cNvPr>
          <p:cNvSpPr>
            <a:spLocks noGrp="1"/>
          </p:cNvSpPr>
          <p:nvPr>
            <p:ph type="title"/>
          </p:nvPr>
        </p:nvSpPr>
        <p:spPr/>
        <p:txBody>
          <a:bodyPr/>
          <a:lstStyle/>
          <a:p>
            <a:r>
              <a:rPr lang="en-US" b="1" dirty="0">
                <a:solidFill>
                  <a:srgbClr val="7030A0"/>
                </a:solidFill>
              </a:rPr>
              <a:t>delete</a:t>
            </a:r>
            <a:r>
              <a:rPr lang="en-US" dirty="0"/>
              <a:t> in C++</a:t>
            </a:r>
          </a:p>
        </p:txBody>
      </p:sp>
      <p:sp>
        <p:nvSpPr>
          <p:cNvPr id="4" name="Slide Number Placeholder 3">
            <a:extLst>
              <a:ext uri="{FF2B5EF4-FFF2-40B4-BE49-F238E27FC236}">
                <a16:creationId xmlns:a16="http://schemas.microsoft.com/office/drawing/2014/main" id="{D0989138-8C61-4AE9-9EF3-960A44638E3A}"/>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5" name="Rectangle 4">
            <a:extLst>
              <a:ext uri="{FF2B5EF4-FFF2-40B4-BE49-F238E27FC236}">
                <a16:creationId xmlns:a16="http://schemas.microsoft.com/office/drawing/2014/main" id="{9B2A06B3-4D97-4E58-9DA1-9D1D5F788EC6}"/>
              </a:ext>
            </a:extLst>
          </p:cNvPr>
          <p:cNvSpPr/>
          <p:nvPr/>
        </p:nvSpPr>
        <p:spPr>
          <a:xfrm>
            <a:off x="228600" y="742950"/>
            <a:ext cx="2780382" cy="98982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k = 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delete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C865DB0-37CD-4CC2-BBCF-84313CA08FFF}"/>
              </a:ext>
            </a:extLst>
          </p:cNvPr>
          <p:cNvSpPr txBox="1"/>
          <p:nvPr/>
        </p:nvSpPr>
        <p:spPr>
          <a:xfrm>
            <a:off x="2297934" y="74161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TextBox 6">
            <a:extLst>
              <a:ext uri="{FF2B5EF4-FFF2-40B4-BE49-F238E27FC236}">
                <a16:creationId xmlns:a16="http://schemas.microsoft.com/office/drawing/2014/main" id="{D37E1C10-3828-49BD-A4FC-0D4896C80B89}"/>
              </a:ext>
            </a:extLst>
          </p:cNvPr>
          <p:cNvSpPr txBox="1"/>
          <p:nvPr/>
        </p:nvSpPr>
        <p:spPr>
          <a:xfrm>
            <a:off x="3200399" y="1223606"/>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p</a:t>
            </a:r>
          </a:p>
        </p:txBody>
      </p:sp>
      <p:sp>
        <p:nvSpPr>
          <p:cNvPr id="8" name="TextBox 7">
            <a:extLst>
              <a:ext uri="{FF2B5EF4-FFF2-40B4-BE49-F238E27FC236}">
                <a16:creationId xmlns:a16="http://schemas.microsoft.com/office/drawing/2014/main" id="{7DA4741B-613F-418A-A878-C61BEDD7FC52}"/>
              </a:ext>
            </a:extLst>
          </p:cNvPr>
          <p:cNvSpPr txBox="1"/>
          <p:nvPr/>
        </p:nvSpPr>
        <p:spPr>
          <a:xfrm>
            <a:off x="4008665" y="1223606"/>
            <a:ext cx="685800" cy="369332"/>
          </a:xfrm>
          <a:prstGeom prst="rect">
            <a:avLst/>
          </a:prstGeom>
          <a:no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9" name="TextBox 8">
            <a:extLst>
              <a:ext uri="{FF2B5EF4-FFF2-40B4-BE49-F238E27FC236}">
                <a16:creationId xmlns:a16="http://schemas.microsoft.com/office/drawing/2014/main" id="{5D7B38B2-DFDA-4424-8DBD-01AD044D3561}"/>
              </a:ext>
            </a:extLst>
          </p:cNvPr>
          <p:cNvSpPr txBox="1"/>
          <p:nvPr/>
        </p:nvSpPr>
        <p:spPr>
          <a:xfrm>
            <a:off x="3880437" y="833648"/>
            <a:ext cx="685800" cy="307777"/>
          </a:xfrm>
          <a:prstGeom prst="rect">
            <a:avLst/>
          </a:prstGeom>
          <a:noFill/>
        </p:spPr>
        <p:txBody>
          <a:bodyPr wrap="square" rtlCol="0">
            <a:spAutoFit/>
          </a:bodyPr>
          <a:lstStyle/>
          <a:p>
            <a:r>
              <a:rPr lang="en-US" sz="1400" b="1" dirty="0">
                <a:solidFill>
                  <a:srgbClr val="0070C0"/>
                </a:solidFill>
              </a:rPr>
              <a:t>Stack</a:t>
            </a:r>
          </a:p>
        </p:txBody>
      </p:sp>
      <p:sp>
        <p:nvSpPr>
          <p:cNvPr id="10" name="TextBox 9">
            <a:extLst>
              <a:ext uri="{FF2B5EF4-FFF2-40B4-BE49-F238E27FC236}">
                <a16:creationId xmlns:a16="http://schemas.microsoft.com/office/drawing/2014/main" id="{E7C9534F-653C-4D67-8017-740E6EA42792}"/>
              </a:ext>
            </a:extLst>
          </p:cNvPr>
          <p:cNvSpPr txBox="1"/>
          <p:nvPr/>
        </p:nvSpPr>
        <p:spPr>
          <a:xfrm>
            <a:off x="6673105" y="915829"/>
            <a:ext cx="685800" cy="307777"/>
          </a:xfrm>
          <a:prstGeom prst="rect">
            <a:avLst/>
          </a:prstGeom>
          <a:noFill/>
        </p:spPr>
        <p:txBody>
          <a:bodyPr wrap="square" rtlCol="0">
            <a:spAutoFit/>
          </a:bodyPr>
          <a:lstStyle/>
          <a:p>
            <a:r>
              <a:rPr lang="en-US" sz="1400" b="1" dirty="0">
                <a:solidFill>
                  <a:srgbClr val="0070C0"/>
                </a:solidFill>
              </a:rPr>
              <a:t>Heap</a:t>
            </a:r>
          </a:p>
        </p:txBody>
      </p:sp>
      <p:sp>
        <p:nvSpPr>
          <p:cNvPr id="13" name="Rectangle: Rounded Corners 12">
            <a:extLst>
              <a:ext uri="{FF2B5EF4-FFF2-40B4-BE49-F238E27FC236}">
                <a16:creationId xmlns:a16="http://schemas.microsoft.com/office/drawing/2014/main" id="{2FDD7E2B-2E68-4376-995F-C234E15E390D}"/>
              </a:ext>
            </a:extLst>
          </p:cNvPr>
          <p:cNvSpPr/>
          <p:nvPr/>
        </p:nvSpPr>
        <p:spPr>
          <a:xfrm>
            <a:off x="6312916" y="1566250"/>
            <a:ext cx="1219677" cy="984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FBBD76-AEF7-438B-8D4C-E90283298164}"/>
              </a:ext>
            </a:extLst>
          </p:cNvPr>
          <p:cNvSpPr txBox="1"/>
          <p:nvPr/>
        </p:nvSpPr>
        <p:spPr>
          <a:xfrm>
            <a:off x="6312917" y="1296178"/>
            <a:ext cx="1143000" cy="276999"/>
          </a:xfrm>
          <a:prstGeom prst="rect">
            <a:avLst/>
          </a:prstGeom>
          <a:noFill/>
        </p:spPr>
        <p:txBody>
          <a:bodyPr wrap="square" rtlCol="0">
            <a:spAutoFit/>
          </a:bodyPr>
          <a:lstStyle/>
          <a:p>
            <a:r>
              <a:rPr lang="en-US" sz="1200" b="1" dirty="0"/>
              <a:t>Point</a:t>
            </a:r>
          </a:p>
        </p:txBody>
      </p:sp>
      <p:sp>
        <p:nvSpPr>
          <p:cNvPr id="15" name="TextBox 14">
            <a:extLst>
              <a:ext uri="{FF2B5EF4-FFF2-40B4-BE49-F238E27FC236}">
                <a16:creationId xmlns:a16="http://schemas.microsoft.com/office/drawing/2014/main" id="{CDFF7BFB-C200-4DE2-BFF1-D602FE55EC0C}"/>
              </a:ext>
            </a:extLst>
          </p:cNvPr>
          <p:cNvSpPr txBox="1"/>
          <p:nvPr/>
        </p:nvSpPr>
        <p:spPr>
          <a:xfrm>
            <a:off x="6844329" y="1658861"/>
            <a:ext cx="457200" cy="246221"/>
          </a:xfrm>
          <a:prstGeom prst="rect">
            <a:avLst/>
          </a:prstGeom>
          <a:noFill/>
          <a:ln>
            <a:solidFill>
              <a:schemeClr val="tx1"/>
            </a:solidFill>
          </a:ln>
        </p:spPr>
        <p:txBody>
          <a:bodyPr wrap="square" rtlCol="0">
            <a:spAutoFit/>
          </a:bodyPr>
          <a:lstStyle/>
          <a:p>
            <a:pPr algn="r"/>
            <a:r>
              <a:rPr lang="en-US" sz="1000" dirty="0"/>
              <a:t>0</a:t>
            </a:r>
          </a:p>
        </p:txBody>
      </p:sp>
      <p:sp>
        <p:nvSpPr>
          <p:cNvPr id="16" name="TextBox 15">
            <a:extLst>
              <a:ext uri="{FF2B5EF4-FFF2-40B4-BE49-F238E27FC236}">
                <a16:creationId xmlns:a16="http://schemas.microsoft.com/office/drawing/2014/main" id="{53CE85D1-2D8E-488D-8347-C015D5185CA0}"/>
              </a:ext>
            </a:extLst>
          </p:cNvPr>
          <p:cNvSpPr txBox="1"/>
          <p:nvPr/>
        </p:nvSpPr>
        <p:spPr>
          <a:xfrm>
            <a:off x="7113017" y="1308104"/>
            <a:ext cx="571500" cy="246221"/>
          </a:xfrm>
          <a:prstGeom prst="rect">
            <a:avLst/>
          </a:prstGeom>
          <a:noFill/>
        </p:spPr>
        <p:txBody>
          <a:bodyPr wrap="square" rtlCol="0">
            <a:spAutoFit/>
          </a:bodyPr>
          <a:lstStyle/>
          <a:p>
            <a:r>
              <a:rPr lang="en-US" sz="1000" b="1" dirty="0">
                <a:solidFill>
                  <a:srgbClr val="00B050"/>
                </a:solidFill>
              </a:rPr>
              <a:t>0300</a:t>
            </a:r>
          </a:p>
        </p:txBody>
      </p:sp>
      <p:sp>
        <p:nvSpPr>
          <p:cNvPr id="17" name="TextBox 16">
            <a:extLst>
              <a:ext uri="{FF2B5EF4-FFF2-40B4-BE49-F238E27FC236}">
                <a16:creationId xmlns:a16="http://schemas.microsoft.com/office/drawing/2014/main" id="{844911FD-C2B9-45AF-829F-6387CE176D27}"/>
              </a:ext>
            </a:extLst>
          </p:cNvPr>
          <p:cNvSpPr txBox="1"/>
          <p:nvPr/>
        </p:nvSpPr>
        <p:spPr>
          <a:xfrm>
            <a:off x="6415976" y="2135913"/>
            <a:ext cx="527557" cy="276999"/>
          </a:xfrm>
          <a:prstGeom prst="rect">
            <a:avLst/>
          </a:prstGeom>
          <a:noFill/>
        </p:spPr>
        <p:txBody>
          <a:bodyPr wrap="square" rtlCol="0">
            <a:spAutoFit/>
          </a:bodyPr>
          <a:lstStyle/>
          <a:p>
            <a:r>
              <a:rPr lang="en-US" sz="1200" i="1" dirty="0"/>
              <a:t>z =</a:t>
            </a:r>
          </a:p>
        </p:txBody>
      </p:sp>
      <p:sp>
        <p:nvSpPr>
          <p:cNvPr id="18" name="TextBox 17">
            <a:extLst>
              <a:ext uri="{FF2B5EF4-FFF2-40B4-BE49-F238E27FC236}">
                <a16:creationId xmlns:a16="http://schemas.microsoft.com/office/drawing/2014/main" id="{F58B2CC2-4C1B-4800-8935-764BA49A5C19}"/>
              </a:ext>
            </a:extLst>
          </p:cNvPr>
          <p:cNvSpPr txBox="1"/>
          <p:nvPr/>
        </p:nvSpPr>
        <p:spPr>
          <a:xfrm>
            <a:off x="6844329" y="1905082"/>
            <a:ext cx="457200" cy="246221"/>
          </a:xfrm>
          <a:prstGeom prst="rect">
            <a:avLst/>
          </a:prstGeom>
          <a:noFill/>
          <a:ln>
            <a:solidFill>
              <a:schemeClr val="tx1"/>
            </a:solidFill>
          </a:ln>
        </p:spPr>
        <p:txBody>
          <a:bodyPr wrap="square" rtlCol="0">
            <a:spAutoFit/>
          </a:bodyPr>
          <a:lstStyle/>
          <a:p>
            <a:pPr algn="r"/>
            <a:r>
              <a:rPr lang="en-US" sz="1000" dirty="0"/>
              <a:t>1</a:t>
            </a:r>
          </a:p>
        </p:txBody>
      </p:sp>
      <p:sp>
        <p:nvSpPr>
          <p:cNvPr id="19" name="TextBox 18">
            <a:extLst>
              <a:ext uri="{FF2B5EF4-FFF2-40B4-BE49-F238E27FC236}">
                <a16:creationId xmlns:a16="http://schemas.microsoft.com/office/drawing/2014/main" id="{F967FDA7-A1BD-4D02-B65E-B9CAA5D5BD4F}"/>
              </a:ext>
            </a:extLst>
          </p:cNvPr>
          <p:cNvSpPr txBox="1"/>
          <p:nvPr/>
        </p:nvSpPr>
        <p:spPr>
          <a:xfrm>
            <a:off x="6844531" y="2151303"/>
            <a:ext cx="457200" cy="246221"/>
          </a:xfrm>
          <a:prstGeom prst="rect">
            <a:avLst/>
          </a:prstGeom>
          <a:noFill/>
          <a:ln>
            <a:solidFill>
              <a:schemeClr val="tx1"/>
            </a:solidFill>
          </a:ln>
        </p:spPr>
        <p:txBody>
          <a:bodyPr wrap="square" rtlCol="0">
            <a:spAutoFit/>
          </a:bodyPr>
          <a:lstStyle/>
          <a:p>
            <a:pPr algn="r"/>
            <a:r>
              <a:rPr lang="en-US" sz="1000" dirty="0"/>
              <a:t>2</a:t>
            </a:r>
          </a:p>
        </p:txBody>
      </p:sp>
      <p:sp>
        <p:nvSpPr>
          <p:cNvPr id="20" name="TextBox 19">
            <a:extLst>
              <a:ext uri="{FF2B5EF4-FFF2-40B4-BE49-F238E27FC236}">
                <a16:creationId xmlns:a16="http://schemas.microsoft.com/office/drawing/2014/main" id="{15A74F35-D763-4908-8853-5BC8BBF8312E}"/>
              </a:ext>
            </a:extLst>
          </p:cNvPr>
          <p:cNvSpPr txBox="1"/>
          <p:nvPr/>
        </p:nvSpPr>
        <p:spPr>
          <a:xfrm>
            <a:off x="6415976" y="1877768"/>
            <a:ext cx="527557" cy="276999"/>
          </a:xfrm>
          <a:prstGeom prst="rect">
            <a:avLst/>
          </a:prstGeom>
          <a:noFill/>
        </p:spPr>
        <p:txBody>
          <a:bodyPr wrap="square" rtlCol="0">
            <a:spAutoFit/>
          </a:bodyPr>
          <a:lstStyle/>
          <a:p>
            <a:r>
              <a:rPr lang="en-US" sz="1200" i="1" dirty="0"/>
              <a:t>y =</a:t>
            </a:r>
          </a:p>
        </p:txBody>
      </p:sp>
      <p:sp>
        <p:nvSpPr>
          <p:cNvPr id="21" name="TextBox 20">
            <a:extLst>
              <a:ext uri="{FF2B5EF4-FFF2-40B4-BE49-F238E27FC236}">
                <a16:creationId xmlns:a16="http://schemas.microsoft.com/office/drawing/2014/main" id="{25715C60-5A48-4396-9A37-128E12248A14}"/>
              </a:ext>
            </a:extLst>
          </p:cNvPr>
          <p:cNvSpPr txBox="1"/>
          <p:nvPr/>
        </p:nvSpPr>
        <p:spPr>
          <a:xfrm>
            <a:off x="6412322" y="1636398"/>
            <a:ext cx="431805" cy="276999"/>
          </a:xfrm>
          <a:prstGeom prst="rect">
            <a:avLst/>
          </a:prstGeom>
          <a:noFill/>
        </p:spPr>
        <p:txBody>
          <a:bodyPr wrap="square" rtlCol="0">
            <a:spAutoFit/>
          </a:bodyPr>
          <a:lstStyle/>
          <a:p>
            <a:r>
              <a:rPr lang="en-US" sz="1200" i="1" dirty="0"/>
              <a:t>x =</a:t>
            </a:r>
          </a:p>
        </p:txBody>
      </p:sp>
      <p:cxnSp>
        <p:nvCxnSpPr>
          <p:cNvPr id="28" name="Straight Arrow Connector 27">
            <a:extLst>
              <a:ext uri="{FF2B5EF4-FFF2-40B4-BE49-F238E27FC236}">
                <a16:creationId xmlns:a16="http://schemas.microsoft.com/office/drawing/2014/main" id="{E2E87BBF-71FD-4258-AFDD-7CC56DB03ADF}"/>
              </a:ext>
            </a:extLst>
          </p:cNvPr>
          <p:cNvCxnSpPr>
            <a:cxnSpLocks/>
            <a:stCxn id="8" idx="3"/>
          </p:cNvCxnSpPr>
          <p:nvPr/>
        </p:nvCxnSpPr>
        <p:spPr>
          <a:xfrm>
            <a:off x="4694465" y="1408272"/>
            <a:ext cx="1604672" cy="36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0418EA-38EF-42BA-9EEC-E88477444761}"/>
              </a:ext>
            </a:extLst>
          </p:cNvPr>
          <p:cNvCxnSpPr>
            <a:cxnSpLocks/>
            <a:stCxn id="31" idx="3"/>
          </p:cNvCxnSpPr>
          <p:nvPr/>
        </p:nvCxnSpPr>
        <p:spPr>
          <a:xfrm>
            <a:off x="4694364" y="1776250"/>
            <a:ext cx="1604773" cy="495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6CA9F307-5F98-470E-A91E-014E45FB2F31}"/>
              </a:ext>
            </a:extLst>
          </p:cNvPr>
          <p:cNvSpPr>
            <a:spLocks noGrp="1"/>
          </p:cNvSpPr>
          <p:nvPr>
            <p:ph idx="1"/>
          </p:nvPr>
        </p:nvSpPr>
        <p:spPr>
          <a:xfrm>
            <a:off x="511114" y="2871508"/>
            <a:ext cx="4355193" cy="1785371"/>
          </a:xfrm>
        </p:spPr>
        <p:txBody>
          <a:bodyPr/>
          <a:lstStyle/>
          <a:p>
            <a:pPr marL="0" indent="0">
              <a:buNone/>
            </a:pPr>
            <a:r>
              <a:rPr lang="en-US" dirty="0"/>
              <a:t>Premature Delete</a:t>
            </a:r>
          </a:p>
          <a:p>
            <a:r>
              <a:rPr lang="en-US" dirty="0"/>
              <a:t>Might be OK for a while</a:t>
            </a:r>
          </a:p>
          <a:p>
            <a:r>
              <a:rPr lang="en-US" dirty="0"/>
              <a:t>Unpredictable failure</a:t>
            </a:r>
          </a:p>
          <a:p>
            <a:r>
              <a:rPr lang="en-US" dirty="0"/>
              <a:t>Like others: difficult to find</a:t>
            </a:r>
          </a:p>
        </p:txBody>
      </p:sp>
      <p:sp>
        <p:nvSpPr>
          <p:cNvPr id="31" name="TextBox 30">
            <a:extLst>
              <a:ext uri="{FF2B5EF4-FFF2-40B4-BE49-F238E27FC236}">
                <a16:creationId xmlns:a16="http://schemas.microsoft.com/office/drawing/2014/main" id="{B2C21457-EDAD-4E1F-BA49-8DCBEA699134}"/>
              </a:ext>
            </a:extLst>
          </p:cNvPr>
          <p:cNvSpPr txBox="1"/>
          <p:nvPr/>
        </p:nvSpPr>
        <p:spPr>
          <a:xfrm>
            <a:off x="4008564" y="1591584"/>
            <a:ext cx="685800" cy="369332"/>
          </a:xfrm>
          <a:prstGeom prst="rect">
            <a:avLst/>
          </a:prstGeom>
          <a:solidFill>
            <a:schemeClr val="bg1"/>
          </a:solidFill>
          <a:ln>
            <a:solidFill>
              <a:schemeClr val="bg1">
                <a:lumMod val="50000"/>
              </a:schemeClr>
            </a:solidFill>
          </a:ln>
        </p:spPr>
        <p:txBody>
          <a:bodyPr wrap="square" rtlCol="0">
            <a:spAutoFit/>
          </a:bodyPr>
          <a:lstStyle/>
          <a:p>
            <a:pPr algn="r"/>
            <a:r>
              <a:rPr lang="en-US" dirty="0">
                <a:latin typeface="Consolas" panose="020B0609020204030204" pitchFamily="49" charset="0"/>
              </a:rPr>
              <a:t>0300</a:t>
            </a:r>
          </a:p>
        </p:txBody>
      </p:sp>
      <p:sp>
        <p:nvSpPr>
          <p:cNvPr id="32" name="TextBox 31">
            <a:extLst>
              <a:ext uri="{FF2B5EF4-FFF2-40B4-BE49-F238E27FC236}">
                <a16:creationId xmlns:a16="http://schemas.microsoft.com/office/drawing/2014/main" id="{05179341-50C1-4397-92D0-1872493CF37D}"/>
              </a:ext>
            </a:extLst>
          </p:cNvPr>
          <p:cNvSpPr txBox="1"/>
          <p:nvPr/>
        </p:nvSpPr>
        <p:spPr>
          <a:xfrm>
            <a:off x="3203835" y="1594273"/>
            <a:ext cx="808265" cy="276999"/>
          </a:xfrm>
          <a:prstGeom prst="rect">
            <a:avLst/>
          </a:prstGeom>
          <a:noFill/>
          <a:ln>
            <a:noFill/>
          </a:ln>
        </p:spPr>
        <p:txBody>
          <a:bodyPr wrap="square" rtlCol="0">
            <a:spAutoFit/>
          </a:bodyPr>
          <a:lstStyle/>
          <a:p>
            <a:pPr algn="r"/>
            <a:r>
              <a:rPr lang="en-US" sz="1200" dirty="0">
                <a:latin typeface="Consolas" panose="020B0609020204030204" pitchFamily="49" charset="0"/>
              </a:rPr>
              <a:t>k</a:t>
            </a:r>
          </a:p>
        </p:txBody>
      </p:sp>
    </p:spTree>
    <p:extLst>
      <p:ext uri="{BB962C8B-B14F-4D97-AF65-F5344CB8AC3E}">
        <p14:creationId xmlns:p14="http://schemas.microsoft.com/office/powerpoint/2010/main" val="4324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fade">
                                      <p:cBhvr>
                                        <p:cTn id="56" dur="500"/>
                                        <p:tgtEl>
                                          <p:spTgt spid="5">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xEl>
                                              <p:pRg st="0" end="0"/>
                                            </p:txEl>
                                          </p:spTgt>
                                        </p:tgtEl>
                                        <p:attrNameLst>
                                          <p:attrName>style.visibility</p:attrName>
                                        </p:attrNameLst>
                                      </p:cBhvr>
                                      <p:to>
                                        <p:strVal val="visible"/>
                                      </p:to>
                                    </p:set>
                                    <p:animEffect transition="in" filter="fade">
                                      <p:cBhvr>
                                        <p:cTn id="61" dur="500"/>
                                        <p:tgtEl>
                                          <p:spTgt spid="5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2">
                                            <p:txEl>
                                              <p:pRg st="1" end="1"/>
                                            </p:txEl>
                                          </p:spTgt>
                                        </p:tgtEl>
                                        <p:attrNameLst>
                                          <p:attrName>style.visibility</p:attrName>
                                        </p:attrNameLst>
                                      </p:cBhvr>
                                      <p:to>
                                        <p:strVal val="visible"/>
                                      </p:to>
                                    </p:set>
                                    <p:animEffect transition="in" filter="fade">
                                      <p:cBhvr>
                                        <p:cTn id="66" dur="500"/>
                                        <p:tgtEl>
                                          <p:spTgt spid="52">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2">
                                            <p:txEl>
                                              <p:pRg st="2" end="2"/>
                                            </p:txEl>
                                          </p:spTgt>
                                        </p:tgtEl>
                                        <p:attrNameLst>
                                          <p:attrName>style.visibility</p:attrName>
                                        </p:attrNameLst>
                                      </p:cBhvr>
                                      <p:to>
                                        <p:strVal val="visible"/>
                                      </p:to>
                                    </p:set>
                                    <p:animEffect transition="in" filter="fade">
                                      <p:cBhvr>
                                        <p:cTn id="71" dur="500"/>
                                        <p:tgtEl>
                                          <p:spTgt spid="52">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2">
                                            <p:txEl>
                                              <p:pRg st="3" end="3"/>
                                            </p:txEl>
                                          </p:spTgt>
                                        </p:tgtEl>
                                        <p:attrNameLst>
                                          <p:attrName>style.visibility</p:attrName>
                                        </p:attrNameLst>
                                      </p:cBhvr>
                                      <p:to>
                                        <p:strVal val="visible"/>
                                      </p:to>
                                    </p:set>
                                    <p:animEffect transition="in" filter="fade">
                                      <p:cBhvr>
                                        <p:cTn id="76" dur="500"/>
                                        <p:tgtEl>
                                          <p:spTgt spid="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p:bldP spid="18" grpId="0" animBg="1"/>
      <p:bldP spid="19" grpId="0" animBg="1"/>
      <p:bldP spid="20" grpId="0"/>
      <p:bldP spid="21" grpId="0"/>
      <p:bldP spid="31"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D7B1-8030-4BA4-9D09-CD9B19D20445}"/>
              </a:ext>
            </a:extLst>
          </p:cNvPr>
          <p:cNvSpPr>
            <a:spLocks noGrp="1"/>
          </p:cNvSpPr>
          <p:nvPr>
            <p:ph type="title"/>
          </p:nvPr>
        </p:nvSpPr>
        <p:spPr/>
        <p:txBody>
          <a:bodyPr/>
          <a:lstStyle/>
          <a:p>
            <a:r>
              <a:rPr lang="en-US" dirty="0"/>
              <a:t>Smart Pointers in C++</a:t>
            </a:r>
          </a:p>
        </p:txBody>
      </p:sp>
      <p:sp>
        <p:nvSpPr>
          <p:cNvPr id="4" name="Slide Number Placeholder 3">
            <a:extLst>
              <a:ext uri="{FF2B5EF4-FFF2-40B4-BE49-F238E27FC236}">
                <a16:creationId xmlns:a16="http://schemas.microsoft.com/office/drawing/2014/main" id="{434BE5F8-ECAA-4349-84F6-5C5946BB44A3}"/>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7" name="Rectangle 6">
            <a:extLst>
              <a:ext uri="{FF2B5EF4-FFF2-40B4-BE49-F238E27FC236}">
                <a16:creationId xmlns:a16="http://schemas.microsoft.com/office/drawing/2014/main" id="{31970A28-AAC4-43E5-9A8B-54914CE405B5}"/>
              </a:ext>
            </a:extLst>
          </p:cNvPr>
          <p:cNvSpPr/>
          <p:nvPr/>
        </p:nvSpPr>
        <p:spPr>
          <a:xfrm>
            <a:off x="487680" y="4351044"/>
            <a:ext cx="5196840" cy="646331"/>
          </a:xfrm>
          <a:prstGeom prst="rect">
            <a:avLst/>
          </a:prstGeom>
        </p:spPr>
        <p:txBody>
          <a:bodyPr wrap="square">
            <a:spAutoFit/>
          </a:bodyPr>
          <a:lstStyle/>
          <a:p>
            <a:r>
              <a:rPr lang="en-US" dirty="0">
                <a:hlinkClick r:id="rId3"/>
              </a:rPr>
              <a:t>https://www.internalpointers.com/post/beginner-s-look-smart-pointers-modern-c</a:t>
            </a:r>
            <a:endParaRPr lang="en-US" dirty="0"/>
          </a:p>
        </p:txBody>
      </p:sp>
      <p:sp>
        <p:nvSpPr>
          <p:cNvPr id="9" name="Rectangle 8">
            <a:extLst>
              <a:ext uri="{FF2B5EF4-FFF2-40B4-BE49-F238E27FC236}">
                <a16:creationId xmlns:a16="http://schemas.microsoft.com/office/drawing/2014/main" id="{91FD859E-48D9-421B-95F0-AFA62A5C82CF}"/>
              </a:ext>
            </a:extLst>
          </p:cNvPr>
          <p:cNvSpPr/>
          <p:nvPr/>
        </p:nvSpPr>
        <p:spPr>
          <a:xfrm>
            <a:off x="457200" y="666751"/>
            <a:ext cx="2971800" cy="17314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companion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makePlayers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    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jasmine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D72E469-115E-4913-A183-9977DD3D76B3}"/>
              </a:ext>
            </a:extLst>
          </p:cNvPr>
          <p:cNvSpPr txBox="1"/>
          <p:nvPr/>
        </p:nvSpPr>
        <p:spPr>
          <a:xfrm>
            <a:off x="2717952" y="66675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1" name="Rectangle 10">
            <a:extLst>
              <a:ext uri="{FF2B5EF4-FFF2-40B4-BE49-F238E27FC236}">
                <a16:creationId xmlns:a16="http://schemas.microsoft.com/office/drawing/2014/main" id="{30E834AA-8970-4408-8BF4-4BC2B0CCA3BC}"/>
              </a:ext>
            </a:extLst>
          </p:cNvPr>
          <p:cNvSpPr/>
          <p:nvPr/>
        </p:nvSpPr>
        <p:spPr>
          <a:xfrm>
            <a:off x="3718560" y="666751"/>
            <a:ext cx="5029200" cy="17314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shared_ptr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&gt; companion;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makePlayers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shared_ptr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&gt; jasmine = std::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make_shared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1CEC228-DCA4-4BC7-8FA8-3AB23ECC79C3}"/>
              </a:ext>
            </a:extLst>
          </p:cNvPr>
          <p:cNvSpPr/>
          <p:nvPr/>
        </p:nvSpPr>
        <p:spPr>
          <a:xfrm>
            <a:off x="800100" y="2619608"/>
            <a:ext cx="5257800" cy="1697901"/>
          </a:xfrm>
          <a:prstGeom prst="rect">
            <a:avLst/>
          </a:prstGeom>
          <a:solidFill>
            <a:schemeClr val="accent1">
              <a:lumMod val="20000"/>
              <a:lumOff val="80000"/>
            </a:schemeClr>
          </a:solidFill>
          <a:ln>
            <a:solidFill>
              <a:schemeClr val="tx1"/>
            </a:solidFill>
          </a:ln>
        </p:spPr>
        <p:txBody>
          <a:bodyPr wrap="square">
            <a:spAutoFit/>
          </a:bodyPr>
          <a:lstStyle/>
          <a:p>
            <a:pPr lvl="0">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makePlayers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shared_ptr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 jasmine =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make_shared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shared_ptr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 albert  =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make_shared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Player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jasmine-&gt;companion = albert;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albert-&gt;companion  = jasmine;</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4D951FC-78AA-4DE5-BB43-8D8B8FC002A7}"/>
              </a:ext>
            </a:extLst>
          </p:cNvPr>
          <p:cNvSpPr txBox="1"/>
          <p:nvPr/>
        </p:nvSpPr>
        <p:spPr>
          <a:xfrm>
            <a:off x="8036712" y="67718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4" name="TextBox 13">
            <a:extLst>
              <a:ext uri="{FF2B5EF4-FFF2-40B4-BE49-F238E27FC236}">
                <a16:creationId xmlns:a16="http://schemas.microsoft.com/office/drawing/2014/main" id="{8F0437BD-27A5-4351-8F20-E89D9CF603F8}"/>
              </a:ext>
            </a:extLst>
          </p:cNvPr>
          <p:cNvSpPr txBox="1"/>
          <p:nvPr/>
        </p:nvSpPr>
        <p:spPr>
          <a:xfrm>
            <a:off x="5346852" y="2619608"/>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pic>
        <p:nvPicPr>
          <p:cNvPr id="17" name="Picture 16">
            <a:extLst>
              <a:ext uri="{FF2B5EF4-FFF2-40B4-BE49-F238E27FC236}">
                <a16:creationId xmlns:a16="http://schemas.microsoft.com/office/drawing/2014/main" id="{9511BD71-1055-4E5D-B3AE-29569495FF92}"/>
              </a:ext>
            </a:extLst>
          </p:cNvPr>
          <p:cNvPicPr>
            <a:picLocks noChangeAspect="1"/>
          </p:cNvPicPr>
          <p:nvPr/>
        </p:nvPicPr>
        <p:blipFill>
          <a:blip r:embed="rId4"/>
          <a:stretch>
            <a:fillRect/>
          </a:stretch>
        </p:blipFill>
        <p:spPr>
          <a:xfrm>
            <a:off x="6629400" y="2554470"/>
            <a:ext cx="2418626" cy="2414434"/>
          </a:xfrm>
          <a:prstGeom prst="rect">
            <a:avLst/>
          </a:prstGeom>
        </p:spPr>
      </p:pic>
      <p:sp>
        <p:nvSpPr>
          <p:cNvPr id="18" name="TextBox 17">
            <a:extLst>
              <a:ext uri="{FF2B5EF4-FFF2-40B4-BE49-F238E27FC236}">
                <a16:creationId xmlns:a16="http://schemas.microsoft.com/office/drawing/2014/main" id="{216FEEC7-4B34-46B4-B796-276305D03432}"/>
              </a:ext>
            </a:extLst>
          </p:cNvPr>
          <p:cNvSpPr txBox="1"/>
          <p:nvPr/>
        </p:nvSpPr>
        <p:spPr>
          <a:xfrm>
            <a:off x="5494020" y="3842381"/>
            <a:ext cx="1143000" cy="646331"/>
          </a:xfrm>
          <a:prstGeom prst="rect">
            <a:avLst/>
          </a:prstGeom>
          <a:solidFill>
            <a:schemeClr val="accent2">
              <a:lumMod val="20000"/>
              <a:lumOff val="80000"/>
            </a:schemeClr>
          </a:solidFill>
          <a:ln>
            <a:solidFill>
              <a:srgbClr val="C00000"/>
            </a:solidFill>
          </a:ln>
        </p:spPr>
        <p:txBody>
          <a:bodyPr wrap="square" rtlCol="0">
            <a:spAutoFit/>
          </a:bodyPr>
          <a:lstStyle/>
          <a:p>
            <a:pPr algn="ctr"/>
            <a:r>
              <a:rPr lang="en-US" dirty="0">
                <a:solidFill>
                  <a:srgbClr val="B91121"/>
                </a:solidFill>
                <a:effectLst>
                  <a:outerShdw blurRad="38100" dist="38100" dir="2700000" algn="tl">
                    <a:srgbClr val="000000">
                      <a:alpha val="43137"/>
                    </a:srgbClr>
                  </a:outerShdw>
                </a:effectLst>
              </a:rPr>
              <a:t>Circular Reference</a:t>
            </a:r>
          </a:p>
        </p:txBody>
      </p:sp>
    </p:spTree>
    <p:extLst>
      <p:ext uri="{BB962C8B-B14F-4D97-AF65-F5344CB8AC3E}">
        <p14:creationId xmlns:p14="http://schemas.microsoft.com/office/powerpoint/2010/main" val="160865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fade">
                                      <p:cBhvr>
                                        <p:cTn id="29" dur="500"/>
                                        <p:tgtEl>
                                          <p:spTgt spid="11">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fade">
                                      <p:cBhvr>
                                        <p:cTn id="37" dur="500"/>
                                        <p:tgtEl>
                                          <p:spTgt spid="1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animEffect transition="in" filter="fade">
                                      <p:cBhvr>
                                        <p:cTn id="45" dur="500"/>
                                        <p:tgtEl>
                                          <p:spTgt spid="11">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
                                            <p:txEl>
                                              <p:pRg st="7" end="7"/>
                                            </p:txEl>
                                          </p:spTgt>
                                        </p:tgtEl>
                                        <p:attrNameLst>
                                          <p:attrName>style.visibility</p:attrName>
                                        </p:attrNameLst>
                                      </p:cBhvr>
                                      <p:to>
                                        <p:strVal val="visible"/>
                                      </p:to>
                                    </p:set>
                                    <p:animEffect transition="in" filter="fade">
                                      <p:cBhvr>
                                        <p:cTn id="50" dur="500"/>
                                        <p:tgtEl>
                                          <p:spTgt spid="11">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0" end="0"/>
                                            </p:txEl>
                                          </p:spTgt>
                                        </p:tgtEl>
                                        <p:attrNameLst>
                                          <p:attrName>style.visibility</p:attrName>
                                        </p:attrNameLst>
                                      </p:cBhvr>
                                      <p:to>
                                        <p:strVal val="visible"/>
                                      </p:to>
                                    </p:set>
                                    <p:animEffect transition="in" filter="fade">
                                      <p:cBhvr>
                                        <p:cTn id="55" dur="500"/>
                                        <p:tgtEl>
                                          <p:spTgt spid="12">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xEl>
                                              <p:pRg st="8" end="8"/>
                                            </p:txEl>
                                          </p:spTgt>
                                        </p:tgtEl>
                                        <p:attrNameLst>
                                          <p:attrName>style.visibility</p:attrName>
                                        </p:attrNameLst>
                                      </p:cBhvr>
                                      <p:to>
                                        <p:strVal val="visible"/>
                                      </p:to>
                                    </p:set>
                                    <p:animEffect transition="in" filter="fade">
                                      <p:cBhvr>
                                        <p:cTn id="58" dur="500"/>
                                        <p:tgtEl>
                                          <p:spTgt spid="12">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fad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fad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xEl>
                                              <p:pRg st="5" end="5"/>
                                            </p:txEl>
                                          </p:spTgt>
                                        </p:tgtEl>
                                        <p:attrNameLst>
                                          <p:attrName>style.visibility</p:attrName>
                                        </p:attrNameLst>
                                      </p:cBhvr>
                                      <p:to>
                                        <p:strVal val="visible"/>
                                      </p:to>
                                    </p:set>
                                    <p:animEffect transition="in" filter="fade">
                                      <p:cBhvr>
                                        <p:cTn id="73" dur="500"/>
                                        <p:tgtEl>
                                          <p:spTgt spid="12">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2">
                                            <p:txEl>
                                              <p:pRg st="6" end="6"/>
                                            </p:txEl>
                                          </p:spTgt>
                                        </p:tgtEl>
                                        <p:attrNameLst>
                                          <p:attrName>style.visibility</p:attrName>
                                        </p:attrNameLst>
                                      </p:cBhvr>
                                      <p:to>
                                        <p:strVal val="visible"/>
                                      </p:to>
                                    </p:set>
                                    <p:animEffect transition="in" filter="fade">
                                      <p:cBhvr>
                                        <p:cTn id="78" dur="500"/>
                                        <p:tgtEl>
                                          <p:spTgt spid="12">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https://en.wikipedia.org/wiki/Memory_management</a:t>
            </a:r>
            <a:endParaRPr lang="en-US" dirty="0"/>
          </a:p>
          <a:p>
            <a:pPr marL="0" indent="0">
              <a:buNone/>
            </a:pPr>
            <a:endParaRPr lang="en-US" dirty="0"/>
          </a:p>
          <a:p>
            <a:pPr marL="0" indent="0">
              <a:buNone/>
            </a:pPr>
            <a:r>
              <a:rPr lang="en-US" dirty="0">
                <a:hlinkClick r:id="rId4"/>
              </a:rPr>
              <a:t>https://www.internalpointers.com/post/beginner-s-look-smart-pointers-modern-c</a:t>
            </a: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FA12D1D4-64B3-4559-A9C0-EB100FE47219}"/>
              </a:ext>
            </a:extLst>
          </p:cNvPr>
          <p:cNvPicPr>
            <a:picLocks noChangeAspect="1"/>
          </p:cNvPicPr>
          <p:nvPr/>
        </p:nvPicPr>
        <p:blipFill>
          <a:blip r:embed="rId5"/>
          <a:stretch>
            <a:fillRect/>
          </a:stretch>
        </p:blipFill>
        <p:spPr>
          <a:xfrm>
            <a:off x="2057400" y="2339228"/>
            <a:ext cx="6148119" cy="243334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CE578-FB60-4B00-AA1C-FD5E2591B4FC}"/>
              </a:ext>
            </a:extLst>
          </p:cNvPr>
          <p:cNvPicPr>
            <a:picLocks noChangeAspect="1"/>
          </p:cNvPicPr>
          <p:nvPr/>
        </p:nvPicPr>
        <p:blipFill>
          <a:blip r:embed="rId3"/>
          <a:stretch>
            <a:fillRect/>
          </a:stretch>
        </p:blipFill>
        <p:spPr>
          <a:xfrm>
            <a:off x="5179419" y="1098692"/>
            <a:ext cx="3627127" cy="29809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181600" cy="2971800"/>
          </a:xfrm>
        </p:spPr>
        <p:txBody>
          <a:bodyPr/>
          <a:lstStyle/>
          <a:p>
            <a:r>
              <a:rPr lang="en-US" dirty="0"/>
              <a:t>Create the Point class in Python</a:t>
            </a:r>
          </a:p>
          <a:p>
            <a:r>
              <a:rPr lang="en-US" dirty="0"/>
              <a:t>Give it a constructor and appropriate getters/setters</a:t>
            </a:r>
          </a:p>
          <a:p>
            <a:r>
              <a:rPr lang="en-US" dirty="0"/>
              <a:t>Give it an “__add__” method that returns a new Point – the sum of the two points</a:t>
            </a:r>
          </a:p>
          <a:p>
            <a:r>
              <a:rPr lang="en-US" dirty="0"/>
              <a:t>Create a Line class in Python (a line has two Points)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 fruit&#10;&#10;Description automatically generated">
            <a:extLst>
              <a:ext uri="{FF2B5EF4-FFF2-40B4-BE49-F238E27FC236}">
                <a16:creationId xmlns:a16="http://schemas.microsoft.com/office/drawing/2014/main" id="{1FC30C02-FF6F-4067-A583-572CCE7C3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2093324"/>
            <a:ext cx="3753394" cy="2815046"/>
          </a:xfrm>
          <a:prstGeom prst="rect">
            <a:avLst/>
          </a:prstGeom>
        </p:spPr>
      </p:pic>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p:txBody>
          <a:bodyPr/>
          <a:lstStyle/>
          <a:p>
            <a:r>
              <a:rPr lang="en-US" dirty="0"/>
              <a:t>The Heap</a:t>
            </a:r>
          </a:p>
        </p:txBody>
      </p:sp>
      <p:sp>
        <p:nvSpPr>
          <p:cNvPr id="3" name="Content Placeholder 2">
            <a:extLst>
              <a:ext uri="{FF2B5EF4-FFF2-40B4-BE49-F238E27FC236}">
                <a16:creationId xmlns:a16="http://schemas.microsoft.com/office/drawing/2014/main" id="{F2372E62-F3A1-4D74-83C9-A91EE45F61E4}"/>
              </a:ext>
            </a:extLst>
          </p:cNvPr>
          <p:cNvSpPr>
            <a:spLocks noGrp="1"/>
          </p:cNvSpPr>
          <p:nvPr>
            <p:ph idx="1"/>
          </p:nvPr>
        </p:nvSpPr>
        <p:spPr>
          <a:xfrm>
            <a:off x="76200" y="666751"/>
            <a:ext cx="8991600" cy="4343399"/>
          </a:xfrm>
        </p:spPr>
        <p:txBody>
          <a:bodyPr>
            <a:normAutofit fontScale="85000" lnSpcReduction="10000"/>
          </a:bodyPr>
          <a:lstStyle/>
          <a:p>
            <a:r>
              <a:rPr lang="en-US" dirty="0"/>
              <a:t>Large area of free memory where objects come and go</a:t>
            </a:r>
          </a:p>
          <a:p>
            <a:endParaRPr lang="en-US" dirty="0"/>
          </a:p>
          <a:p>
            <a:r>
              <a:rPr lang="en-US" dirty="0"/>
              <a:t>Objects are “</a:t>
            </a:r>
            <a:r>
              <a:rPr lang="en-US" dirty="0" err="1"/>
              <a:t>new”ed</a:t>
            </a:r>
            <a:r>
              <a:rPr lang="en-US" dirty="0"/>
              <a:t> into existence (in Python “new” is implied)</a:t>
            </a:r>
          </a:p>
          <a:p>
            <a:endParaRPr lang="en-US" dirty="0"/>
          </a:p>
          <a:p>
            <a:r>
              <a:rPr lang="en-US" dirty="0"/>
              <a:t>Java, Python, JS – objects are always on the heap</a:t>
            </a:r>
          </a:p>
          <a:p>
            <a:r>
              <a:rPr lang="en-US" dirty="0"/>
              <a:t>C++ allows us to create objects on the stack</a:t>
            </a:r>
          </a:p>
          <a:p>
            <a:pPr lvl="1"/>
            <a:r>
              <a:rPr lang="en-US" dirty="0"/>
              <a:t>Easier lifecycle management</a:t>
            </a:r>
          </a:p>
          <a:p>
            <a:pPr lvl="1"/>
            <a:r>
              <a:rPr lang="en-US" dirty="0"/>
              <a:t>Loss of polymorphism</a:t>
            </a:r>
          </a:p>
          <a:p>
            <a:pPr lvl="1"/>
            <a:r>
              <a:rPr lang="en-US" dirty="0"/>
              <a:t>Next lesson</a:t>
            </a:r>
          </a:p>
          <a:p>
            <a:pPr marL="457200" lvl="1" indent="0">
              <a:buNone/>
            </a:pPr>
            <a:endParaRPr lang="en-US" dirty="0"/>
          </a:p>
          <a:p>
            <a:r>
              <a:rPr lang="en-US" dirty="0"/>
              <a:t>Java, Python, JS: garbage collection </a:t>
            </a:r>
          </a:p>
          <a:p>
            <a:r>
              <a:rPr lang="en-US" dirty="0"/>
              <a:t>The runtime cost of GC</a:t>
            </a:r>
          </a:p>
          <a:p>
            <a:r>
              <a:rPr lang="en-US" dirty="0"/>
              <a:t>C++: delete and smart pointers</a:t>
            </a:r>
          </a:p>
          <a:p>
            <a:endParaRPr lang="en-US" dirty="0"/>
          </a:p>
          <a:p>
            <a:r>
              <a:rPr lang="en-US" dirty="0"/>
              <a:t>Threads share the heap (can “walk” on each other)</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Tree>
    <p:extLst>
      <p:ext uri="{BB962C8B-B14F-4D97-AF65-F5344CB8AC3E}">
        <p14:creationId xmlns:p14="http://schemas.microsoft.com/office/powerpoint/2010/main" val="3405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04A033C-CC2F-44AF-8733-A3D1ADCF5F4F}"/>
              </a:ext>
            </a:extLst>
          </p:cNvPr>
          <p:cNvSpPr txBox="1"/>
          <p:nvPr/>
        </p:nvSpPr>
        <p:spPr>
          <a:xfrm>
            <a:off x="6511063" y="2334079"/>
            <a:ext cx="457200" cy="246221"/>
          </a:xfrm>
          <a:prstGeom prst="rect">
            <a:avLst/>
          </a:prstGeom>
          <a:noFill/>
          <a:ln>
            <a:solidFill>
              <a:schemeClr val="tx1"/>
            </a:solidFill>
          </a:ln>
        </p:spPr>
        <p:txBody>
          <a:bodyPr wrap="square" rtlCol="0">
            <a:spAutoFit/>
          </a:bodyPr>
          <a:lstStyle/>
          <a:p>
            <a:r>
              <a:rPr lang="en-US" sz="1000" dirty="0"/>
              <a:t>null</a:t>
            </a:r>
          </a:p>
        </p:txBody>
      </p:sp>
      <p:sp>
        <p:nvSpPr>
          <p:cNvPr id="66" name="TextBox 65">
            <a:extLst>
              <a:ext uri="{FF2B5EF4-FFF2-40B4-BE49-F238E27FC236}">
                <a16:creationId xmlns:a16="http://schemas.microsoft.com/office/drawing/2014/main" id="{A93136CB-D468-4050-884A-00D45AC1D307}"/>
              </a:ext>
            </a:extLst>
          </p:cNvPr>
          <p:cNvSpPr txBox="1"/>
          <p:nvPr/>
        </p:nvSpPr>
        <p:spPr>
          <a:xfrm>
            <a:off x="6514859" y="1843760"/>
            <a:ext cx="457200" cy="246221"/>
          </a:xfrm>
          <a:prstGeom prst="rect">
            <a:avLst/>
          </a:prstGeom>
          <a:solidFill>
            <a:schemeClr val="bg1"/>
          </a:solidFill>
          <a:ln>
            <a:solidFill>
              <a:schemeClr val="tx1"/>
            </a:solidFill>
          </a:ln>
        </p:spPr>
        <p:txBody>
          <a:bodyPr wrap="square" rtlCol="0">
            <a:spAutoFit/>
          </a:bodyPr>
          <a:lstStyle/>
          <a:p>
            <a:r>
              <a:rPr lang="en-US" sz="1000" dirty="0"/>
              <a:t>null</a:t>
            </a:r>
          </a:p>
        </p:txBody>
      </p:sp>
      <p:sp>
        <p:nvSpPr>
          <p:cNvPr id="2" name="Title 1">
            <a:extLst>
              <a:ext uri="{FF2B5EF4-FFF2-40B4-BE49-F238E27FC236}">
                <a16:creationId xmlns:a16="http://schemas.microsoft.com/office/drawing/2014/main" id="{C89CBAB3-AD57-4793-86C2-37480DC7CDFB}"/>
              </a:ext>
            </a:extLst>
          </p:cNvPr>
          <p:cNvSpPr>
            <a:spLocks noGrp="1"/>
          </p:cNvSpPr>
          <p:nvPr>
            <p:ph type="title"/>
          </p:nvPr>
        </p:nvSpPr>
        <p:spPr>
          <a:xfrm>
            <a:off x="2056312" y="57151"/>
            <a:ext cx="7011488" cy="609600"/>
          </a:xfrm>
        </p:spPr>
        <p:txBody>
          <a:bodyPr/>
          <a:lstStyle/>
          <a:p>
            <a:r>
              <a:rPr lang="en-US" dirty="0"/>
              <a:t>Object Graphs and the Heap</a:t>
            </a:r>
          </a:p>
        </p:txBody>
      </p:sp>
      <p:sp>
        <p:nvSpPr>
          <p:cNvPr id="4" name="Slide Number Placeholder 3">
            <a:extLst>
              <a:ext uri="{FF2B5EF4-FFF2-40B4-BE49-F238E27FC236}">
                <a16:creationId xmlns:a16="http://schemas.microsoft.com/office/drawing/2014/main" id="{BEB968DD-CAEA-4813-9005-019AA3851FB9}"/>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3" name="Rectangle: Rounded Corners 2">
            <a:extLst>
              <a:ext uri="{FF2B5EF4-FFF2-40B4-BE49-F238E27FC236}">
                <a16:creationId xmlns:a16="http://schemas.microsoft.com/office/drawing/2014/main" id="{9D170FF6-FB32-41CD-8CA3-8193D5AD54D3}"/>
              </a:ext>
            </a:extLst>
          </p:cNvPr>
          <p:cNvSpPr/>
          <p:nvPr/>
        </p:nvSpPr>
        <p:spPr>
          <a:xfrm>
            <a:off x="3250809" y="2648788"/>
            <a:ext cx="1239203" cy="9169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936839-86B8-476B-AC35-6A495DDFBF8D}"/>
              </a:ext>
            </a:extLst>
          </p:cNvPr>
          <p:cNvSpPr txBox="1"/>
          <p:nvPr/>
        </p:nvSpPr>
        <p:spPr>
          <a:xfrm>
            <a:off x="3038539" y="2367233"/>
            <a:ext cx="1143000" cy="276999"/>
          </a:xfrm>
          <a:prstGeom prst="rect">
            <a:avLst/>
          </a:prstGeom>
          <a:noFill/>
        </p:spPr>
        <p:txBody>
          <a:bodyPr wrap="square" rtlCol="0">
            <a:spAutoFit/>
          </a:bodyPr>
          <a:lstStyle/>
          <a:p>
            <a:r>
              <a:rPr lang="en-US" sz="1200" b="1" dirty="0" err="1"/>
              <a:t>HumanPlayer</a:t>
            </a:r>
            <a:endParaRPr lang="en-US" sz="1200" b="1" dirty="0"/>
          </a:p>
        </p:txBody>
      </p:sp>
      <p:sp>
        <p:nvSpPr>
          <p:cNvPr id="13" name="TextBox 12">
            <a:extLst>
              <a:ext uri="{FF2B5EF4-FFF2-40B4-BE49-F238E27FC236}">
                <a16:creationId xmlns:a16="http://schemas.microsoft.com/office/drawing/2014/main" id="{C7E5699E-7F8E-430A-BFF9-8C9F2CEC8335}"/>
              </a:ext>
            </a:extLst>
          </p:cNvPr>
          <p:cNvSpPr txBox="1"/>
          <p:nvPr/>
        </p:nvSpPr>
        <p:spPr>
          <a:xfrm>
            <a:off x="3222235" y="2785883"/>
            <a:ext cx="685800" cy="646331"/>
          </a:xfrm>
          <a:prstGeom prst="rect">
            <a:avLst/>
          </a:prstGeom>
          <a:noFill/>
        </p:spPr>
        <p:txBody>
          <a:bodyPr wrap="square" rtlCol="0">
            <a:spAutoFit/>
          </a:bodyPr>
          <a:lstStyle/>
          <a:p>
            <a:r>
              <a:rPr lang="en-US" sz="1200" i="1" dirty="0"/>
              <a:t>token =</a:t>
            </a:r>
            <a:endParaRPr lang="en-US" sz="1200" b="1" i="1" dirty="0">
              <a:solidFill>
                <a:srgbClr val="7030A0"/>
              </a:solidFill>
            </a:endParaRPr>
          </a:p>
          <a:p>
            <a:endParaRPr lang="en-US" sz="1200" i="1" dirty="0"/>
          </a:p>
          <a:p>
            <a:r>
              <a:rPr lang="en-US" sz="1200" i="1" dirty="0"/>
              <a:t>board =</a:t>
            </a:r>
            <a:endParaRPr lang="en-US" sz="1200" b="1" i="1" dirty="0">
              <a:solidFill>
                <a:srgbClr val="7030A0"/>
              </a:solidFill>
            </a:endParaRPr>
          </a:p>
        </p:txBody>
      </p:sp>
      <p:sp>
        <p:nvSpPr>
          <p:cNvPr id="15" name="Rectangle: Rounded Corners 14">
            <a:extLst>
              <a:ext uri="{FF2B5EF4-FFF2-40B4-BE49-F238E27FC236}">
                <a16:creationId xmlns:a16="http://schemas.microsoft.com/office/drawing/2014/main" id="{B7BF5EE1-B702-4995-A21A-AF31623F601F}"/>
              </a:ext>
            </a:extLst>
          </p:cNvPr>
          <p:cNvSpPr/>
          <p:nvPr/>
        </p:nvSpPr>
        <p:spPr>
          <a:xfrm>
            <a:off x="7772400" y="3127383"/>
            <a:ext cx="1142998"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D80563C-3526-4827-9C85-5A431CF10594}"/>
              </a:ext>
            </a:extLst>
          </p:cNvPr>
          <p:cNvSpPr txBox="1"/>
          <p:nvPr/>
        </p:nvSpPr>
        <p:spPr>
          <a:xfrm>
            <a:off x="7772400" y="2860326"/>
            <a:ext cx="1143000" cy="276999"/>
          </a:xfrm>
          <a:prstGeom prst="rect">
            <a:avLst/>
          </a:prstGeom>
          <a:noFill/>
        </p:spPr>
        <p:txBody>
          <a:bodyPr wrap="square" rtlCol="0">
            <a:spAutoFit/>
          </a:bodyPr>
          <a:lstStyle/>
          <a:p>
            <a:r>
              <a:rPr lang="en-US" sz="1200" b="1" dirty="0"/>
              <a:t>Token</a:t>
            </a:r>
          </a:p>
        </p:txBody>
      </p:sp>
      <p:sp>
        <p:nvSpPr>
          <p:cNvPr id="17" name="TextBox 16">
            <a:extLst>
              <a:ext uri="{FF2B5EF4-FFF2-40B4-BE49-F238E27FC236}">
                <a16:creationId xmlns:a16="http://schemas.microsoft.com/office/drawing/2014/main" id="{CB568823-72C9-42FD-81C5-F07399BE29CA}"/>
              </a:ext>
            </a:extLst>
          </p:cNvPr>
          <p:cNvSpPr txBox="1"/>
          <p:nvPr/>
        </p:nvSpPr>
        <p:spPr>
          <a:xfrm>
            <a:off x="7760359" y="3219011"/>
            <a:ext cx="914400" cy="276999"/>
          </a:xfrm>
          <a:prstGeom prst="rect">
            <a:avLst/>
          </a:prstGeom>
          <a:noFill/>
        </p:spPr>
        <p:txBody>
          <a:bodyPr wrap="square" rtlCol="0">
            <a:spAutoFit/>
          </a:bodyPr>
          <a:lstStyle/>
          <a:p>
            <a:r>
              <a:rPr lang="en-US" sz="1200" i="1" dirty="0"/>
              <a:t>letter = </a:t>
            </a:r>
            <a:endParaRPr lang="en-US" sz="1400" b="1" i="1" dirty="0">
              <a:solidFill>
                <a:srgbClr val="7030A0"/>
              </a:solidFill>
            </a:endParaRPr>
          </a:p>
        </p:txBody>
      </p:sp>
      <p:sp>
        <p:nvSpPr>
          <p:cNvPr id="18" name="Rectangle: Rounded Corners 17">
            <a:extLst>
              <a:ext uri="{FF2B5EF4-FFF2-40B4-BE49-F238E27FC236}">
                <a16:creationId xmlns:a16="http://schemas.microsoft.com/office/drawing/2014/main" id="{B3301A4A-671A-4C02-84E4-930FA06D3260}"/>
              </a:ext>
            </a:extLst>
          </p:cNvPr>
          <p:cNvSpPr/>
          <p:nvPr/>
        </p:nvSpPr>
        <p:spPr>
          <a:xfrm>
            <a:off x="7772399" y="3943350"/>
            <a:ext cx="1142999"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D8DEB5-B578-40E2-8362-3046F72943BE}"/>
              </a:ext>
            </a:extLst>
          </p:cNvPr>
          <p:cNvSpPr txBox="1"/>
          <p:nvPr/>
        </p:nvSpPr>
        <p:spPr>
          <a:xfrm>
            <a:off x="7772400" y="3676293"/>
            <a:ext cx="1143000" cy="276999"/>
          </a:xfrm>
          <a:prstGeom prst="rect">
            <a:avLst/>
          </a:prstGeom>
          <a:noFill/>
        </p:spPr>
        <p:txBody>
          <a:bodyPr wrap="square" rtlCol="0">
            <a:spAutoFit/>
          </a:bodyPr>
          <a:lstStyle/>
          <a:p>
            <a:r>
              <a:rPr lang="en-US" sz="1200" b="1" dirty="0"/>
              <a:t>Token</a:t>
            </a:r>
          </a:p>
        </p:txBody>
      </p:sp>
      <p:sp>
        <p:nvSpPr>
          <p:cNvPr id="20" name="TextBox 19">
            <a:extLst>
              <a:ext uri="{FF2B5EF4-FFF2-40B4-BE49-F238E27FC236}">
                <a16:creationId xmlns:a16="http://schemas.microsoft.com/office/drawing/2014/main" id="{C3FD4119-EF9F-439B-A81F-6EA9D669362E}"/>
              </a:ext>
            </a:extLst>
          </p:cNvPr>
          <p:cNvSpPr txBox="1"/>
          <p:nvPr/>
        </p:nvSpPr>
        <p:spPr>
          <a:xfrm>
            <a:off x="7772400" y="4024263"/>
            <a:ext cx="914400" cy="276999"/>
          </a:xfrm>
          <a:prstGeom prst="rect">
            <a:avLst/>
          </a:prstGeom>
          <a:noFill/>
        </p:spPr>
        <p:txBody>
          <a:bodyPr wrap="square" rtlCol="0">
            <a:spAutoFit/>
          </a:bodyPr>
          <a:lstStyle/>
          <a:p>
            <a:r>
              <a:rPr lang="en-US" sz="1200" i="1" dirty="0"/>
              <a:t>letter = </a:t>
            </a:r>
            <a:endParaRPr lang="en-US" sz="1400" b="1" i="1" dirty="0">
              <a:solidFill>
                <a:srgbClr val="7030A0"/>
              </a:solidFill>
            </a:endParaRPr>
          </a:p>
        </p:txBody>
      </p:sp>
      <p:sp>
        <p:nvSpPr>
          <p:cNvPr id="21" name="Rectangle: Rounded Corners 20">
            <a:extLst>
              <a:ext uri="{FF2B5EF4-FFF2-40B4-BE49-F238E27FC236}">
                <a16:creationId xmlns:a16="http://schemas.microsoft.com/office/drawing/2014/main" id="{E99E4EB4-B7E1-4F51-B9EE-5103FE3ACA32}"/>
              </a:ext>
            </a:extLst>
          </p:cNvPr>
          <p:cNvSpPr/>
          <p:nvPr/>
        </p:nvSpPr>
        <p:spPr>
          <a:xfrm>
            <a:off x="4073296" y="3870037"/>
            <a:ext cx="1222127" cy="928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8EE2EF0-D07D-486B-B9C0-8C6C7E588E35}"/>
              </a:ext>
            </a:extLst>
          </p:cNvPr>
          <p:cNvSpPr txBox="1"/>
          <p:nvPr/>
        </p:nvSpPr>
        <p:spPr>
          <a:xfrm>
            <a:off x="3958997" y="3573316"/>
            <a:ext cx="1143000" cy="276999"/>
          </a:xfrm>
          <a:prstGeom prst="rect">
            <a:avLst/>
          </a:prstGeom>
          <a:noFill/>
        </p:spPr>
        <p:txBody>
          <a:bodyPr wrap="square" rtlCol="0">
            <a:spAutoFit/>
          </a:bodyPr>
          <a:lstStyle/>
          <a:p>
            <a:r>
              <a:rPr lang="en-US" sz="1200" b="1" dirty="0" err="1"/>
              <a:t>RandomPlayer</a:t>
            </a:r>
            <a:endParaRPr lang="en-US" sz="1200" b="1" dirty="0"/>
          </a:p>
        </p:txBody>
      </p:sp>
      <p:sp>
        <p:nvSpPr>
          <p:cNvPr id="23" name="TextBox 22">
            <a:extLst>
              <a:ext uri="{FF2B5EF4-FFF2-40B4-BE49-F238E27FC236}">
                <a16:creationId xmlns:a16="http://schemas.microsoft.com/office/drawing/2014/main" id="{9306F4B1-22EA-47B4-8538-2A2DBF53588E}"/>
              </a:ext>
            </a:extLst>
          </p:cNvPr>
          <p:cNvSpPr txBox="1"/>
          <p:nvPr/>
        </p:nvSpPr>
        <p:spPr>
          <a:xfrm>
            <a:off x="4034312" y="4006651"/>
            <a:ext cx="717097" cy="646331"/>
          </a:xfrm>
          <a:prstGeom prst="rect">
            <a:avLst/>
          </a:prstGeom>
          <a:noFill/>
        </p:spPr>
        <p:txBody>
          <a:bodyPr wrap="square" rtlCol="0">
            <a:spAutoFit/>
          </a:bodyPr>
          <a:lstStyle/>
          <a:p>
            <a:r>
              <a:rPr lang="en-US" sz="1200" i="1" dirty="0"/>
              <a:t>token =</a:t>
            </a:r>
            <a:endParaRPr lang="en-US" sz="1400" b="1" i="1" dirty="0">
              <a:solidFill>
                <a:srgbClr val="7030A0"/>
              </a:solidFill>
            </a:endParaRPr>
          </a:p>
          <a:p>
            <a:endParaRPr lang="en-US" sz="1200" i="1" dirty="0"/>
          </a:p>
          <a:p>
            <a:r>
              <a:rPr lang="en-US" sz="1200" i="1" dirty="0"/>
              <a:t>board =</a:t>
            </a:r>
            <a:endParaRPr lang="en-US" sz="1400" b="1" i="1" dirty="0">
              <a:solidFill>
                <a:srgbClr val="7030A0"/>
              </a:solidFill>
            </a:endParaRPr>
          </a:p>
        </p:txBody>
      </p:sp>
      <p:sp>
        <p:nvSpPr>
          <p:cNvPr id="24" name="Rectangle: Rounded Corners 23">
            <a:extLst>
              <a:ext uri="{FF2B5EF4-FFF2-40B4-BE49-F238E27FC236}">
                <a16:creationId xmlns:a16="http://schemas.microsoft.com/office/drawing/2014/main" id="{545BC9D2-BCDA-4C4C-BC0F-CCDCA214B6A1}"/>
              </a:ext>
            </a:extLst>
          </p:cNvPr>
          <p:cNvSpPr/>
          <p:nvPr/>
        </p:nvSpPr>
        <p:spPr>
          <a:xfrm>
            <a:off x="4572000" y="1405337"/>
            <a:ext cx="11430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DBDD6A7-90DC-42ED-9CCA-692FB4AAC5DD}"/>
              </a:ext>
            </a:extLst>
          </p:cNvPr>
          <p:cNvSpPr txBox="1"/>
          <p:nvPr/>
        </p:nvSpPr>
        <p:spPr>
          <a:xfrm>
            <a:off x="4572000" y="1114144"/>
            <a:ext cx="1143000" cy="276999"/>
          </a:xfrm>
          <a:prstGeom prst="rect">
            <a:avLst/>
          </a:prstGeom>
          <a:noFill/>
        </p:spPr>
        <p:txBody>
          <a:bodyPr wrap="square" rtlCol="0">
            <a:spAutoFit/>
          </a:bodyPr>
          <a:lstStyle/>
          <a:p>
            <a:r>
              <a:rPr lang="en-US" sz="1200" b="1" dirty="0"/>
              <a:t>Board</a:t>
            </a:r>
          </a:p>
        </p:txBody>
      </p:sp>
      <p:sp>
        <p:nvSpPr>
          <p:cNvPr id="26" name="TextBox 25">
            <a:extLst>
              <a:ext uri="{FF2B5EF4-FFF2-40B4-BE49-F238E27FC236}">
                <a16:creationId xmlns:a16="http://schemas.microsoft.com/office/drawing/2014/main" id="{BC641310-D52D-4A0E-A5F1-03EC7F7BAF89}"/>
              </a:ext>
            </a:extLst>
          </p:cNvPr>
          <p:cNvSpPr txBox="1"/>
          <p:nvPr/>
        </p:nvSpPr>
        <p:spPr>
          <a:xfrm>
            <a:off x="4572000" y="1541951"/>
            <a:ext cx="571500" cy="276999"/>
          </a:xfrm>
          <a:prstGeom prst="rect">
            <a:avLst/>
          </a:prstGeom>
          <a:noFill/>
        </p:spPr>
        <p:txBody>
          <a:bodyPr wrap="square" rtlCol="0">
            <a:spAutoFit/>
          </a:bodyPr>
          <a:lstStyle/>
          <a:p>
            <a:r>
              <a:rPr lang="en-US" sz="1200" i="1" dirty="0"/>
              <a:t>cells = </a:t>
            </a:r>
            <a:endParaRPr lang="en-US" sz="1400" b="1" i="1" dirty="0">
              <a:solidFill>
                <a:srgbClr val="7030A0"/>
              </a:solidFill>
            </a:endParaRPr>
          </a:p>
        </p:txBody>
      </p:sp>
      <p:sp>
        <p:nvSpPr>
          <p:cNvPr id="27" name="Rectangle: Rounded Corners 26">
            <a:extLst>
              <a:ext uri="{FF2B5EF4-FFF2-40B4-BE49-F238E27FC236}">
                <a16:creationId xmlns:a16="http://schemas.microsoft.com/office/drawing/2014/main" id="{24B495EB-2CE8-4AB3-83EA-CEA584D9660F}"/>
              </a:ext>
            </a:extLst>
          </p:cNvPr>
          <p:cNvSpPr/>
          <p:nvPr/>
        </p:nvSpPr>
        <p:spPr>
          <a:xfrm>
            <a:off x="6172199" y="1151036"/>
            <a:ext cx="1219677" cy="1543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D5050B2-78E5-44F6-AB74-99D661CDD076}"/>
              </a:ext>
            </a:extLst>
          </p:cNvPr>
          <p:cNvSpPr txBox="1"/>
          <p:nvPr/>
        </p:nvSpPr>
        <p:spPr>
          <a:xfrm>
            <a:off x="6172200" y="880964"/>
            <a:ext cx="1143000" cy="276999"/>
          </a:xfrm>
          <a:prstGeom prst="rect">
            <a:avLst/>
          </a:prstGeom>
          <a:noFill/>
        </p:spPr>
        <p:txBody>
          <a:bodyPr wrap="square" rtlCol="0">
            <a:spAutoFit/>
          </a:bodyPr>
          <a:lstStyle/>
          <a:p>
            <a:r>
              <a:rPr lang="en-US" sz="1200" b="1" dirty="0"/>
              <a:t>Token [ ]</a:t>
            </a:r>
          </a:p>
        </p:txBody>
      </p:sp>
      <p:sp>
        <p:nvSpPr>
          <p:cNvPr id="6" name="TextBox 5">
            <a:extLst>
              <a:ext uri="{FF2B5EF4-FFF2-40B4-BE49-F238E27FC236}">
                <a16:creationId xmlns:a16="http://schemas.microsoft.com/office/drawing/2014/main" id="{3ABFC8E2-DF3A-44DE-925C-096CA6A0AFEB}"/>
              </a:ext>
            </a:extLst>
          </p:cNvPr>
          <p:cNvSpPr txBox="1"/>
          <p:nvPr/>
        </p:nvSpPr>
        <p:spPr>
          <a:xfrm>
            <a:off x="6514860" y="1593727"/>
            <a:ext cx="457200" cy="246221"/>
          </a:xfrm>
          <a:prstGeom prst="rect">
            <a:avLst/>
          </a:prstGeom>
          <a:noFill/>
          <a:ln>
            <a:solidFill>
              <a:schemeClr val="tx1"/>
            </a:solidFill>
          </a:ln>
        </p:spPr>
        <p:txBody>
          <a:bodyPr wrap="square" rtlCol="0">
            <a:spAutoFit/>
          </a:bodyPr>
          <a:lstStyle/>
          <a:p>
            <a:r>
              <a:rPr lang="en-US" sz="1000" dirty="0"/>
              <a:t>null</a:t>
            </a:r>
          </a:p>
        </p:txBody>
      </p:sp>
      <p:sp>
        <p:nvSpPr>
          <p:cNvPr id="29" name="TextBox 28">
            <a:extLst>
              <a:ext uri="{FF2B5EF4-FFF2-40B4-BE49-F238E27FC236}">
                <a16:creationId xmlns:a16="http://schemas.microsoft.com/office/drawing/2014/main" id="{5595B522-32DF-4256-BAB7-44A2909B001D}"/>
              </a:ext>
            </a:extLst>
          </p:cNvPr>
          <p:cNvSpPr txBox="1"/>
          <p:nvPr/>
        </p:nvSpPr>
        <p:spPr>
          <a:xfrm>
            <a:off x="6513986" y="1848257"/>
            <a:ext cx="457200" cy="246221"/>
          </a:xfrm>
          <a:prstGeom prst="rect">
            <a:avLst/>
          </a:prstGeom>
          <a:solidFill>
            <a:schemeClr val="bg1"/>
          </a:solidFill>
          <a:ln>
            <a:solidFill>
              <a:schemeClr val="tx1"/>
            </a:solidFill>
          </a:ln>
        </p:spPr>
        <p:txBody>
          <a:bodyPr wrap="square" rtlCol="0">
            <a:spAutoFit/>
          </a:bodyPr>
          <a:lstStyle/>
          <a:p>
            <a:r>
              <a:rPr lang="en-US" sz="1000" b="1" dirty="0">
                <a:solidFill>
                  <a:srgbClr val="7030A0"/>
                </a:solidFill>
              </a:rPr>
              <a:t>0580</a:t>
            </a:r>
          </a:p>
        </p:txBody>
      </p:sp>
      <p:sp>
        <p:nvSpPr>
          <p:cNvPr id="30" name="TextBox 29">
            <a:extLst>
              <a:ext uri="{FF2B5EF4-FFF2-40B4-BE49-F238E27FC236}">
                <a16:creationId xmlns:a16="http://schemas.microsoft.com/office/drawing/2014/main" id="{DCDDED3D-B367-49D4-9D9F-F126E28DE5F1}"/>
              </a:ext>
            </a:extLst>
          </p:cNvPr>
          <p:cNvSpPr txBox="1"/>
          <p:nvPr/>
        </p:nvSpPr>
        <p:spPr>
          <a:xfrm>
            <a:off x="6514860" y="2086169"/>
            <a:ext cx="457200" cy="246221"/>
          </a:xfrm>
          <a:prstGeom prst="rect">
            <a:avLst/>
          </a:prstGeom>
          <a:noFill/>
          <a:ln>
            <a:solidFill>
              <a:schemeClr val="tx1"/>
            </a:solidFill>
          </a:ln>
        </p:spPr>
        <p:txBody>
          <a:bodyPr wrap="square" rtlCol="0">
            <a:spAutoFit/>
          </a:bodyPr>
          <a:lstStyle/>
          <a:p>
            <a:r>
              <a:rPr lang="en-US" sz="1000" dirty="0"/>
              <a:t>null</a:t>
            </a:r>
          </a:p>
        </p:txBody>
      </p:sp>
      <p:sp>
        <p:nvSpPr>
          <p:cNvPr id="31" name="TextBox 30">
            <a:extLst>
              <a:ext uri="{FF2B5EF4-FFF2-40B4-BE49-F238E27FC236}">
                <a16:creationId xmlns:a16="http://schemas.microsoft.com/office/drawing/2014/main" id="{348BCB72-CF03-41B9-AB4F-CA9066D3F2EF}"/>
              </a:ext>
            </a:extLst>
          </p:cNvPr>
          <p:cNvSpPr txBox="1"/>
          <p:nvPr/>
        </p:nvSpPr>
        <p:spPr>
          <a:xfrm>
            <a:off x="6518131" y="2338843"/>
            <a:ext cx="457200" cy="246221"/>
          </a:xfrm>
          <a:prstGeom prst="rect">
            <a:avLst/>
          </a:prstGeom>
          <a:solidFill>
            <a:schemeClr val="bg1"/>
          </a:solidFill>
          <a:ln>
            <a:solidFill>
              <a:schemeClr val="tx1"/>
            </a:solidFill>
          </a:ln>
        </p:spPr>
        <p:txBody>
          <a:bodyPr wrap="square" rtlCol="0">
            <a:spAutoFit/>
          </a:bodyPr>
          <a:lstStyle/>
          <a:p>
            <a:r>
              <a:rPr lang="en-US" sz="1000" b="1" dirty="0">
                <a:solidFill>
                  <a:srgbClr val="7030A0"/>
                </a:solidFill>
              </a:rPr>
              <a:t>0520</a:t>
            </a:r>
          </a:p>
        </p:txBody>
      </p:sp>
      <p:sp>
        <p:nvSpPr>
          <p:cNvPr id="32" name="TextBox 31">
            <a:extLst>
              <a:ext uri="{FF2B5EF4-FFF2-40B4-BE49-F238E27FC236}">
                <a16:creationId xmlns:a16="http://schemas.microsoft.com/office/drawing/2014/main" id="{86AC1B30-EEEC-48E7-9E83-8F30C3A461AC}"/>
              </a:ext>
            </a:extLst>
          </p:cNvPr>
          <p:cNvSpPr txBox="1"/>
          <p:nvPr/>
        </p:nvSpPr>
        <p:spPr>
          <a:xfrm>
            <a:off x="6172200" y="1251085"/>
            <a:ext cx="735127" cy="276999"/>
          </a:xfrm>
          <a:prstGeom prst="rect">
            <a:avLst/>
          </a:prstGeom>
          <a:noFill/>
        </p:spPr>
        <p:txBody>
          <a:bodyPr wrap="square" rtlCol="0">
            <a:spAutoFit/>
          </a:bodyPr>
          <a:lstStyle/>
          <a:p>
            <a:r>
              <a:rPr lang="en-US" sz="1200" i="1" dirty="0"/>
              <a:t>length = </a:t>
            </a:r>
            <a:endParaRPr lang="en-US" sz="1400" b="1" i="1" dirty="0">
              <a:solidFill>
                <a:srgbClr val="7030A0"/>
              </a:solidFill>
            </a:endParaRPr>
          </a:p>
        </p:txBody>
      </p:sp>
      <p:sp>
        <p:nvSpPr>
          <p:cNvPr id="33" name="Rectangle: Rounded Corners 32">
            <a:extLst>
              <a:ext uri="{FF2B5EF4-FFF2-40B4-BE49-F238E27FC236}">
                <a16:creationId xmlns:a16="http://schemas.microsoft.com/office/drawing/2014/main" id="{CA13B73B-2705-41CF-92D1-7806914CB4B0}"/>
              </a:ext>
            </a:extLst>
          </p:cNvPr>
          <p:cNvSpPr/>
          <p:nvPr/>
        </p:nvSpPr>
        <p:spPr>
          <a:xfrm>
            <a:off x="2318316" y="965089"/>
            <a:ext cx="14859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A9ECF0F-D750-4267-9C3D-0B3B837080E4}"/>
              </a:ext>
            </a:extLst>
          </p:cNvPr>
          <p:cNvSpPr txBox="1"/>
          <p:nvPr/>
        </p:nvSpPr>
        <p:spPr>
          <a:xfrm>
            <a:off x="2318316" y="700022"/>
            <a:ext cx="567344" cy="276999"/>
          </a:xfrm>
          <a:prstGeom prst="rect">
            <a:avLst/>
          </a:prstGeom>
          <a:noFill/>
        </p:spPr>
        <p:txBody>
          <a:bodyPr wrap="square" rtlCol="0">
            <a:spAutoFit/>
          </a:bodyPr>
          <a:lstStyle/>
          <a:p>
            <a:r>
              <a:rPr lang="en-US" sz="1200" b="1" dirty="0"/>
              <a:t>Game</a:t>
            </a:r>
          </a:p>
        </p:txBody>
      </p:sp>
      <p:sp>
        <p:nvSpPr>
          <p:cNvPr id="35" name="TextBox 34">
            <a:extLst>
              <a:ext uri="{FF2B5EF4-FFF2-40B4-BE49-F238E27FC236}">
                <a16:creationId xmlns:a16="http://schemas.microsoft.com/office/drawing/2014/main" id="{E7520854-BA35-4062-A3CE-36B1EFAE031C}"/>
              </a:ext>
            </a:extLst>
          </p:cNvPr>
          <p:cNvSpPr txBox="1"/>
          <p:nvPr/>
        </p:nvSpPr>
        <p:spPr>
          <a:xfrm>
            <a:off x="2310151" y="1020895"/>
            <a:ext cx="839153" cy="1015663"/>
          </a:xfrm>
          <a:prstGeom prst="rect">
            <a:avLst/>
          </a:prstGeom>
          <a:noFill/>
        </p:spPr>
        <p:txBody>
          <a:bodyPr wrap="square" rtlCol="0">
            <a:spAutoFit/>
          </a:bodyPr>
          <a:lstStyle/>
          <a:p>
            <a:r>
              <a:rPr lang="en-US" sz="1200" i="1" dirty="0"/>
              <a:t>board =</a:t>
            </a:r>
          </a:p>
          <a:p>
            <a:endParaRPr lang="en-US" sz="1200" b="1" i="1" dirty="0">
              <a:solidFill>
                <a:srgbClr val="7030A0"/>
              </a:solidFill>
            </a:endParaRPr>
          </a:p>
          <a:p>
            <a:r>
              <a:rPr lang="en-US" sz="1200" i="1" dirty="0"/>
              <a:t>player1 =</a:t>
            </a:r>
          </a:p>
          <a:p>
            <a:endParaRPr lang="en-US" sz="1200" b="1" i="1" dirty="0">
              <a:solidFill>
                <a:srgbClr val="7030A0"/>
              </a:solidFill>
            </a:endParaRPr>
          </a:p>
          <a:p>
            <a:r>
              <a:rPr lang="en-US" sz="1200" i="1" dirty="0"/>
              <a:t>player2 =</a:t>
            </a:r>
            <a:endParaRPr lang="en-US" sz="1200" b="1" i="1" dirty="0">
              <a:solidFill>
                <a:srgbClr val="7030A0"/>
              </a:solidFill>
            </a:endParaRPr>
          </a:p>
        </p:txBody>
      </p:sp>
      <p:sp>
        <p:nvSpPr>
          <p:cNvPr id="36" name="TextBox 35">
            <a:extLst>
              <a:ext uri="{FF2B5EF4-FFF2-40B4-BE49-F238E27FC236}">
                <a16:creationId xmlns:a16="http://schemas.microsoft.com/office/drawing/2014/main" id="{D701A295-950D-4D97-B070-A9E2FFEDB99B}"/>
              </a:ext>
            </a:extLst>
          </p:cNvPr>
          <p:cNvSpPr txBox="1"/>
          <p:nvPr/>
        </p:nvSpPr>
        <p:spPr>
          <a:xfrm>
            <a:off x="5143500" y="1129532"/>
            <a:ext cx="571500" cy="246221"/>
          </a:xfrm>
          <a:prstGeom prst="rect">
            <a:avLst/>
          </a:prstGeom>
          <a:noFill/>
        </p:spPr>
        <p:txBody>
          <a:bodyPr wrap="square" rtlCol="0">
            <a:spAutoFit/>
          </a:bodyPr>
          <a:lstStyle/>
          <a:p>
            <a:r>
              <a:rPr lang="en-US" sz="1000" b="1" dirty="0">
                <a:solidFill>
                  <a:srgbClr val="00B050"/>
                </a:solidFill>
              </a:rPr>
              <a:t>0100</a:t>
            </a:r>
          </a:p>
        </p:txBody>
      </p:sp>
      <p:sp>
        <p:nvSpPr>
          <p:cNvPr id="37" name="TextBox 36">
            <a:extLst>
              <a:ext uri="{FF2B5EF4-FFF2-40B4-BE49-F238E27FC236}">
                <a16:creationId xmlns:a16="http://schemas.microsoft.com/office/drawing/2014/main" id="{2AF249A5-386A-4FDD-A2BC-1AAA41664985}"/>
              </a:ext>
            </a:extLst>
          </p:cNvPr>
          <p:cNvSpPr txBox="1"/>
          <p:nvPr/>
        </p:nvSpPr>
        <p:spPr>
          <a:xfrm>
            <a:off x="8229600" y="2854877"/>
            <a:ext cx="571500" cy="246221"/>
          </a:xfrm>
          <a:prstGeom prst="rect">
            <a:avLst/>
          </a:prstGeom>
          <a:noFill/>
        </p:spPr>
        <p:txBody>
          <a:bodyPr wrap="square" rtlCol="0">
            <a:spAutoFit/>
          </a:bodyPr>
          <a:lstStyle/>
          <a:p>
            <a:r>
              <a:rPr lang="en-US" sz="1000" b="1" dirty="0">
                <a:solidFill>
                  <a:srgbClr val="00B050"/>
                </a:solidFill>
              </a:rPr>
              <a:t>0520</a:t>
            </a:r>
          </a:p>
        </p:txBody>
      </p:sp>
      <p:sp>
        <p:nvSpPr>
          <p:cNvPr id="38" name="TextBox 37">
            <a:extLst>
              <a:ext uri="{FF2B5EF4-FFF2-40B4-BE49-F238E27FC236}">
                <a16:creationId xmlns:a16="http://schemas.microsoft.com/office/drawing/2014/main" id="{72BD98B8-922C-4333-9A27-0D4D78F30C48}"/>
              </a:ext>
            </a:extLst>
          </p:cNvPr>
          <p:cNvSpPr txBox="1"/>
          <p:nvPr/>
        </p:nvSpPr>
        <p:spPr>
          <a:xfrm>
            <a:off x="8229600" y="3673807"/>
            <a:ext cx="571500" cy="246221"/>
          </a:xfrm>
          <a:prstGeom prst="rect">
            <a:avLst/>
          </a:prstGeom>
          <a:noFill/>
        </p:spPr>
        <p:txBody>
          <a:bodyPr wrap="square" rtlCol="0">
            <a:spAutoFit/>
          </a:bodyPr>
          <a:lstStyle/>
          <a:p>
            <a:r>
              <a:rPr lang="en-US" sz="1000" b="1" dirty="0">
                <a:solidFill>
                  <a:srgbClr val="00B050"/>
                </a:solidFill>
              </a:rPr>
              <a:t>0580</a:t>
            </a:r>
          </a:p>
        </p:txBody>
      </p:sp>
      <p:sp>
        <p:nvSpPr>
          <p:cNvPr id="39" name="TextBox 38">
            <a:extLst>
              <a:ext uri="{FF2B5EF4-FFF2-40B4-BE49-F238E27FC236}">
                <a16:creationId xmlns:a16="http://schemas.microsoft.com/office/drawing/2014/main" id="{AC2667A2-73FC-415B-8DC3-8715AADD155B}"/>
              </a:ext>
            </a:extLst>
          </p:cNvPr>
          <p:cNvSpPr txBox="1"/>
          <p:nvPr/>
        </p:nvSpPr>
        <p:spPr>
          <a:xfrm>
            <a:off x="6972300" y="892890"/>
            <a:ext cx="571500" cy="246221"/>
          </a:xfrm>
          <a:prstGeom prst="rect">
            <a:avLst/>
          </a:prstGeom>
          <a:noFill/>
        </p:spPr>
        <p:txBody>
          <a:bodyPr wrap="square" rtlCol="0">
            <a:spAutoFit/>
          </a:bodyPr>
          <a:lstStyle/>
          <a:p>
            <a:r>
              <a:rPr lang="en-US" sz="1000" b="1" dirty="0">
                <a:solidFill>
                  <a:srgbClr val="00B050"/>
                </a:solidFill>
              </a:rPr>
              <a:t>0300</a:t>
            </a:r>
          </a:p>
        </p:txBody>
      </p:sp>
      <p:sp>
        <p:nvSpPr>
          <p:cNvPr id="40" name="TextBox 39">
            <a:extLst>
              <a:ext uri="{FF2B5EF4-FFF2-40B4-BE49-F238E27FC236}">
                <a16:creationId xmlns:a16="http://schemas.microsoft.com/office/drawing/2014/main" id="{693902C3-6336-49F5-B7D3-036DD835E008}"/>
              </a:ext>
            </a:extLst>
          </p:cNvPr>
          <p:cNvSpPr txBox="1"/>
          <p:nvPr/>
        </p:nvSpPr>
        <p:spPr>
          <a:xfrm>
            <a:off x="5008380" y="3590241"/>
            <a:ext cx="571500" cy="246221"/>
          </a:xfrm>
          <a:prstGeom prst="rect">
            <a:avLst/>
          </a:prstGeom>
          <a:noFill/>
        </p:spPr>
        <p:txBody>
          <a:bodyPr wrap="square" rtlCol="0">
            <a:spAutoFit/>
          </a:bodyPr>
          <a:lstStyle/>
          <a:p>
            <a:r>
              <a:rPr lang="en-US" sz="1000" b="1" dirty="0">
                <a:solidFill>
                  <a:srgbClr val="00B050"/>
                </a:solidFill>
              </a:rPr>
              <a:t>8200</a:t>
            </a:r>
          </a:p>
        </p:txBody>
      </p:sp>
      <p:sp>
        <p:nvSpPr>
          <p:cNvPr id="41" name="TextBox 40">
            <a:extLst>
              <a:ext uri="{FF2B5EF4-FFF2-40B4-BE49-F238E27FC236}">
                <a16:creationId xmlns:a16="http://schemas.microsoft.com/office/drawing/2014/main" id="{03CC83F0-EAB0-43E4-ABB9-97A9134DCAD3}"/>
              </a:ext>
            </a:extLst>
          </p:cNvPr>
          <p:cNvSpPr txBox="1"/>
          <p:nvPr/>
        </p:nvSpPr>
        <p:spPr>
          <a:xfrm>
            <a:off x="4050910" y="2398791"/>
            <a:ext cx="571500" cy="246221"/>
          </a:xfrm>
          <a:prstGeom prst="rect">
            <a:avLst/>
          </a:prstGeom>
          <a:noFill/>
        </p:spPr>
        <p:txBody>
          <a:bodyPr wrap="square" rtlCol="0">
            <a:spAutoFit/>
          </a:bodyPr>
          <a:lstStyle/>
          <a:p>
            <a:r>
              <a:rPr lang="en-US" sz="1000" b="1" dirty="0">
                <a:solidFill>
                  <a:srgbClr val="00B050"/>
                </a:solidFill>
              </a:rPr>
              <a:t>7030</a:t>
            </a:r>
          </a:p>
        </p:txBody>
      </p:sp>
      <p:cxnSp>
        <p:nvCxnSpPr>
          <p:cNvPr id="42" name="Straight Arrow Connector 41">
            <a:extLst>
              <a:ext uri="{FF2B5EF4-FFF2-40B4-BE49-F238E27FC236}">
                <a16:creationId xmlns:a16="http://schemas.microsoft.com/office/drawing/2014/main" id="{DB208076-6FA7-4CF1-ADB5-310AFF649F8D}"/>
              </a:ext>
            </a:extLst>
          </p:cNvPr>
          <p:cNvCxnSpPr>
            <a:cxnSpLocks/>
            <a:stCxn id="29" idx="3"/>
          </p:cNvCxnSpPr>
          <p:nvPr/>
        </p:nvCxnSpPr>
        <p:spPr>
          <a:xfrm>
            <a:off x="6971186" y="1971368"/>
            <a:ext cx="800340" cy="198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34E2F61-84C9-4544-A6D2-442546E47083}"/>
              </a:ext>
            </a:extLst>
          </p:cNvPr>
          <p:cNvCxnSpPr>
            <a:cxnSpLocks/>
            <a:stCxn id="31" idx="3"/>
          </p:cNvCxnSpPr>
          <p:nvPr/>
        </p:nvCxnSpPr>
        <p:spPr>
          <a:xfrm>
            <a:off x="6975331" y="2461954"/>
            <a:ext cx="781290" cy="7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745750-3720-44A7-9AEA-3844C1FE59AA}"/>
              </a:ext>
            </a:extLst>
          </p:cNvPr>
          <p:cNvCxnSpPr>
            <a:cxnSpLocks/>
            <a:stCxn id="65" idx="3"/>
            <a:endCxn id="32" idx="1"/>
          </p:cNvCxnSpPr>
          <p:nvPr/>
        </p:nvCxnSpPr>
        <p:spPr>
          <a:xfrm flipV="1">
            <a:off x="5616349" y="1389585"/>
            <a:ext cx="555851" cy="28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D663A8-5923-44E4-BAA5-0F63EBBACEEA}"/>
              </a:ext>
            </a:extLst>
          </p:cNvPr>
          <p:cNvCxnSpPr>
            <a:cxnSpLocks/>
            <a:stCxn id="70" idx="3"/>
          </p:cNvCxnSpPr>
          <p:nvPr/>
        </p:nvCxnSpPr>
        <p:spPr>
          <a:xfrm>
            <a:off x="4374486" y="2926205"/>
            <a:ext cx="3397914" cy="40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0487AE-A492-4CFC-BB62-FB40818088F0}"/>
              </a:ext>
            </a:extLst>
          </p:cNvPr>
          <p:cNvCxnSpPr>
            <a:cxnSpLocks/>
            <a:stCxn id="67" idx="3"/>
            <a:endCxn id="20" idx="1"/>
          </p:cNvCxnSpPr>
          <p:nvPr/>
        </p:nvCxnSpPr>
        <p:spPr>
          <a:xfrm>
            <a:off x="5196973" y="4147182"/>
            <a:ext cx="2575427" cy="1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F2141D4-70B2-466E-9957-DD2961E92113}"/>
              </a:ext>
            </a:extLst>
          </p:cNvPr>
          <p:cNvCxnSpPr>
            <a:cxnSpLocks/>
            <a:stCxn id="69" idx="3"/>
          </p:cNvCxnSpPr>
          <p:nvPr/>
        </p:nvCxnSpPr>
        <p:spPr>
          <a:xfrm flipV="1">
            <a:off x="4374487" y="2608817"/>
            <a:ext cx="372972" cy="675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1CD70C-3935-4892-A9A0-B196FB3BFE5F}"/>
              </a:ext>
            </a:extLst>
          </p:cNvPr>
          <p:cNvCxnSpPr>
            <a:cxnSpLocks/>
          </p:cNvCxnSpPr>
          <p:nvPr/>
        </p:nvCxnSpPr>
        <p:spPr>
          <a:xfrm flipH="1" flipV="1">
            <a:off x="4944358" y="2581912"/>
            <a:ext cx="10819" cy="180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4AC505A-A33D-42B7-857C-3BA015454582}"/>
              </a:ext>
            </a:extLst>
          </p:cNvPr>
          <p:cNvCxnSpPr>
            <a:cxnSpLocks/>
            <a:stCxn id="71" idx="3"/>
          </p:cNvCxnSpPr>
          <p:nvPr/>
        </p:nvCxnSpPr>
        <p:spPr>
          <a:xfrm>
            <a:off x="3575616" y="1166348"/>
            <a:ext cx="954881" cy="337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A2D342-9875-4F41-8B5D-CA59FA30261D}"/>
              </a:ext>
            </a:extLst>
          </p:cNvPr>
          <p:cNvCxnSpPr>
            <a:cxnSpLocks/>
          </p:cNvCxnSpPr>
          <p:nvPr/>
        </p:nvCxnSpPr>
        <p:spPr>
          <a:xfrm>
            <a:off x="3317966" y="1619794"/>
            <a:ext cx="279216" cy="100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8694951-8A89-43E2-9939-663C9A641908}"/>
              </a:ext>
            </a:extLst>
          </p:cNvPr>
          <p:cNvCxnSpPr>
            <a:cxnSpLocks/>
            <a:stCxn id="73" idx="3"/>
          </p:cNvCxnSpPr>
          <p:nvPr/>
        </p:nvCxnSpPr>
        <p:spPr>
          <a:xfrm>
            <a:off x="3577929" y="1889439"/>
            <a:ext cx="905146" cy="1939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83EAD53-F2AC-4DFD-827A-B9066BDF7273}"/>
              </a:ext>
            </a:extLst>
          </p:cNvPr>
          <p:cNvSpPr txBox="1"/>
          <p:nvPr/>
        </p:nvSpPr>
        <p:spPr>
          <a:xfrm>
            <a:off x="5065804" y="1523901"/>
            <a:ext cx="550545" cy="307777"/>
          </a:xfrm>
          <a:prstGeom prst="rect">
            <a:avLst/>
          </a:prstGeom>
          <a:noFill/>
          <a:ln>
            <a:solidFill>
              <a:schemeClr val="tx1"/>
            </a:solidFill>
          </a:ln>
        </p:spPr>
        <p:txBody>
          <a:bodyPr wrap="square" rtlCol="0">
            <a:spAutoFit/>
          </a:bodyPr>
          <a:lstStyle/>
          <a:p>
            <a:r>
              <a:rPr lang="en-US" sz="1400" b="1" dirty="0">
                <a:solidFill>
                  <a:srgbClr val="7030A0"/>
                </a:solidFill>
              </a:rPr>
              <a:t>0300</a:t>
            </a:r>
          </a:p>
        </p:txBody>
      </p:sp>
      <p:sp>
        <p:nvSpPr>
          <p:cNvPr id="67" name="TextBox 66">
            <a:extLst>
              <a:ext uri="{FF2B5EF4-FFF2-40B4-BE49-F238E27FC236}">
                <a16:creationId xmlns:a16="http://schemas.microsoft.com/office/drawing/2014/main" id="{BFB8BA64-0E39-485F-9A3D-893E0AEEC372}"/>
              </a:ext>
            </a:extLst>
          </p:cNvPr>
          <p:cNvSpPr txBox="1"/>
          <p:nvPr/>
        </p:nvSpPr>
        <p:spPr>
          <a:xfrm>
            <a:off x="4646428" y="3993293"/>
            <a:ext cx="550545" cy="307777"/>
          </a:xfrm>
          <a:prstGeom prst="rect">
            <a:avLst/>
          </a:prstGeom>
          <a:noFill/>
          <a:ln>
            <a:solidFill>
              <a:schemeClr val="tx1"/>
            </a:solidFill>
          </a:ln>
        </p:spPr>
        <p:txBody>
          <a:bodyPr wrap="square" rtlCol="0">
            <a:spAutoFit/>
          </a:bodyPr>
          <a:lstStyle/>
          <a:p>
            <a:r>
              <a:rPr lang="en-US" sz="1400" b="1" dirty="0">
                <a:solidFill>
                  <a:srgbClr val="7030A0"/>
                </a:solidFill>
              </a:rPr>
              <a:t>0580</a:t>
            </a:r>
          </a:p>
        </p:txBody>
      </p:sp>
      <p:sp>
        <p:nvSpPr>
          <p:cNvPr id="68" name="TextBox 67">
            <a:extLst>
              <a:ext uri="{FF2B5EF4-FFF2-40B4-BE49-F238E27FC236}">
                <a16:creationId xmlns:a16="http://schemas.microsoft.com/office/drawing/2014/main" id="{45206B64-E748-4A8C-9068-E994C052602B}"/>
              </a:ext>
            </a:extLst>
          </p:cNvPr>
          <p:cNvSpPr txBox="1"/>
          <p:nvPr/>
        </p:nvSpPr>
        <p:spPr>
          <a:xfrm>
            <a:off x="4639899" y="4345205"/>
            <a:ext cx="550545" cy="307777"/>
          </a:xfrm>
          <a:prstGeom prst="rect">
            <a:avLst/>
          </a:prstGeom>
          <a:noFill/>
          <a:ln>
            <a:solidFill>
              <a:schemeClr val="tx1"/>
            </a:solidFill>
          </a:ln>
        </p:spPr>
        <p:txBody>
          <a:bodyPr wrap="square" rtlCol="0">
            <a:spAutoFit/>
          </a:bodyPr>
          <a:lstStyle/>
          <a:p>
            <a:r>
              <a:rPr lang="en-US" sz="1400" b="1" dirty="0">
                <a:solidFill>
                  <a:srgbClr val="7030A0"/>
                </a:solidFill>
              </a:rPr>
              <a:t>0100</a:t>
            </a:r>
          </a:p>
        </p:txBody>
      </p:sp>
      <p:sp>
        <p:nvSpPr>
          <p:cNvPr id="69" name="TextBox 68">
            <a:extLst>
              <a:ext uri="{FF2B5EF4-FFF2-40B4-BE49-F238E27FC236}">
                <a16:creationId xmlns:a16="http://schemas.microsoft.com/office/drawing/2014/main" id="{A2BA5FCC-E73F-4789-8D7E-AA99458ED300}"/>
              </a:ext>
            </a:extLst>
          </p:cNvPr>
          <p:cNvSpPr txBox="1"/>
          <p:nvPr/>
        </p:nvSpPr>
        <p:spPr>
          <a:xfrm>
            <a:off x="3823942" y="3130637"/>
            <a:ext cx="550545" cy="307777"/>
          </a:xfrm>
          <a:prstGeom prst="rect">
            <a:avLst/>
          </a:prstGeom>
          <a:noFill/>
          <a:ln>
            <a:solidFill>
              <a:schemeClr val="tx1"/>
            </a:solidFill>
          </a:ln>
        </p:spPr>
        <p:txBody>
          <a:bodyPr wrap="square" rtlCol="0">
            <a:spAutoFit/>
          </a:bodyPr>
          <a:lstStyle/>
          <a:p>
            <a:r>
              <a:rPr lang="en-US" sz="1400" b="1" dirty="0">
                <a:solidFill>
                  <a:srgbClr val="7030A0"/>
                </a:solidFill>
              </a:rPr>
              <a:t>0100</a:t>
            </a:r>
          </a:p>
        </p:txBody>
      </p:sp>
      <p:sp>
        <p:nvSpPr>
          <p:cNvPr id="70" name="TextBox 69">
            <a:extLst>
              <a:ext uri="{FF2B5EF4-FFF2-40B4-BE49-F238E27FC236}">
                <a16:creationId xmlns:a16="http://schemas.microsoft.com/office/drawing/2014/main" id="{CDCFD60D-F5AB-47BF-AFB8-C5EA93623CAE}"/>
              </a:ext>
            </a:extLst>
          </p:cNvPr>
          <p:cNvSpPr txBox="1"/>
          <p:nvPr/>
        </p:nvSpPr>
        <p:spPr>
          <a:xfrm>
            <a:off x="3823941" y="2772316"/>
            <a:ext cx="550545" cy="307777"/>
          </a:xfrm>
          <a:prstGeom prst="rect">
            <a:avLst/>
          </a:prstGeom>
          <a:noFill/>
          <a:ln>
            <a:solidFill>
              <a:schemeClr val="tx1"/>
            </a:solidFill>
          </a:ln>
        </p:spPr>
        <p:txBody>
          <a:bodyPr wrap="square" rtlCol="0">
            <a:spAutoFit/>
          </a:bodyPr>
          <a:lstStyle/>
          <a:p>
            <a:r>
              <a:rPr lang="en-US" sz="1400" b="1" dirty="0">
                <a:solidFill>
                  <a:srgbClr val="7030A0"/>
                </a:solidFill>
              </a:rPr>
              <a:t>0520</a:t>
            </a:r>
          </a:p>
        </p:txBody>
      </p:sp>
      <p:sp>
        <p:nvSpPr>
          <p:cNvPr id="71" name="TextBox 70">
            <a:extLst>
              <a:ext uri="{FF2B5EF4-FFF2-40B4-BE49-F238E27FC236}">
                <a16:creationId xmlns:a16="http://schemas.microsoft.com/office/drawing/2014/main" id="{8DDC4F91-A674-4A84-A5D6-154351BC8626}"/>
              </a:ext>
            </a:extLst>
          </p:cNvPr>
          <p:cNvSpPr txBox="1"/>
          <p:nvPr/>
        </p:nvSpPr>
        <p:spPr>
          <a:xfrm>
            <a:off x="3025071" y="1012459"/>
            <a:ext cx="550545" cy="307777"/>
          </a:xfrm>
          <a:prstGeom prst="rect">
            <a:avLst/>
          </a:prstGeom>
          <a:noFill/>
          <a:ln>
            <a:solidFill>
              <a:schemeClr val="tx1"/>
            </a:solidFill>
          </a:ln>
        </p:spPr>
        <p:txBody>
          <a:bodyPr wrap="square" rtlCol="0">
            <a:spAutoFit/>
          </a:bodyPr>
          <a:lstStyle/>
          <a:p>
            <a:r>
              <a:rPr lang="en-US" sz="1400" b="1" dirty="0">
                <a:solidFill>
                  <a:srgbClr val="7030A0"/>
                </a:solidFill>
              </a:rPr>
              <a:t>0100</a:t>
            </a:r>
          </a:p>
        </p:txBody>
      </p:sp>
      <p:sp>
        <p:nvSpPr>
          <p:cNvPr id="72" name="TextBox 71">
            <a:extLst>
              <a:ext uri="{FF2B5EF4-FFF2-40B4-BE49-F238E27FC236}">
                <a16:creationId xmlns:a16="http://schemas.microsoft.com/office/drawing/2014/main" id="{3A5FB832-9F13-4667-A70C-CA912D19DB0C}"/>
              </a:ext>
            </a:extLst>
          </p:cNvPr>
          <p:cNvSpPr txBox="1"/>
          <p:nvPr/>
        </p:nvSpPr>
        <p:spPr>
          <a:xfrm>
            <a:off x="3025071" y="1364230"/>
            <a:ext cx="550545" cy="307777"/>
          </a:xfrm>
          <a:prstGeom prst="rect">
            <a:avLst/>
          </a:prstGeom>
          <a:noFill/>
          <a:ln>
            <a:solidFill>
              <a:schemeClr val="tx1"/>
            </a:solidFill>
          </a:ln>
        </p:spPr>
        <p:txBody>
          <a:bodyPr wrap="square" rtlCol="0">
            <a:spAutoFit/>
          </a:bodyPr>
          <a:lstStyle/>
          <a:p>
            <a:r>
              <a:rPr lang="en-US" sz="1400" b="1" dirty="0">
                <a:solidFill>
                  <a:srgbClr val="7030A0"/>
                </a:solidFill>
              </a:rPr>
              <a:t>7030</a:t>
            </a:r>
          </a:p>
        </p:txBody>
      </p:sp>
      <p:sp>
        <p:nvSpPr>
          <p:cNvPr id="73" name="TextBox 72">
            <a:extLst>
              <a:ext uri="{FF2B5EF4-FFF2-40B4-BE49-F238E27FC236}">
                <a16:creationId xmlns:a16="http://schemas.microsoft.com/office/drawing/2014/main" id="{9AD7AB27-DDA8-46C7-A1F2-56D9C2542845}"/>
              </a:ext>
            </a:extLst>
          </p:cNvPr>
          <p:cNvSpPr txBox="1"/>
          <p:nvPr/>
        </p:nvSpPr>
        <p:spPr>
          <a:xfrm>
            <a:off x="3027384" y="1735550"/>
            <a:ext cx="550545" cy="307777"/>
          </a:xfrm>
          <a:prstGeom prst="rect">
            <a:avLst/>
          </a:prstGeom>
          <a:noFill/>
          <a:ln>
            <a:solidFill>
              <a:schemeClr val="tx1"/>
            </a:solidFill>
          </a:ln>
        </p:spPr>
        <p:txBody>
          <a:bodyPr wrap="square" rtlCol="0">
            <a:spAutoFit/>
          </a:bodyPr>
          <a:lstStyle/>
          <a:p>
            <a:r>
              <a:rPr lang="en-US" sz="1400" b="1" dirty="0">
                <a:solidFill>
                  <a:srgbClr val="7030A0"/>
                </a:solidFill>
              </a:rPr>
              <a:t>8200</a:t>
            </a:r>
          </a:p>
        </p:txBody>
      </p:sp>
      <p:sp>
        <p:nvSpPr>
          <p:cNvPr id="74" name="TextBox 73">
            <a:extLst>
              <a:ext uri="{FF2B5EF4-FFF2-40B4-BE49-F238E27FC236}">
                <a16:creationId xmlns:a16="http://schemas.microsoft.com/office/drawing/2014/main" id="{B4E2F99A-A0A1-4778-B507-93853C1F72AF}"/>
              </a:ext>
            </a:extLst>
          </p:cNvPr>
          <p:cNvSpPr txBox="1"/>
          <p:nvPr/>
        </p:nvSpPr>
        <p:spPr>
          <a:xfrm>
            <a:off x="2863554" y="709967"/>
            <a:ext cx="571500" cy="246221"/>
          </a:xfrm>
          <a:prstGeom prst="rect">
            <a:avLst/>
          </a:prstGeom>
          <a:noFill/>
        </p:spPr>
        <p:txBody>
          <a:bodyPr wrap="square" rtlCol="0">
            <a:spAutoFit/>
          </a:bodyPr>
          <a:lstStyle/>
          <a:p>
            <a:r>
              <a:rPr lang="en-US" sz="1000" b="1" dirty="0">
                <a:solidFill>
                  <a:srgbClr val="00B050"/>
                </a:solidFill>
              </a:rPr>
              <a:t>5100</a:t>
            </a:r>
          </a:p>
        </p:txBody>
      </p:sp>
      <p:sp>
        <p:nvSpPr>
          <p:cNvPr id="88" name="TextBox 87">
            <a:extLst>
              <a:ext uri="{FF2B5EF4-FFF2-40B4-BE49-F238E27FC236}">
                <a16:creationId xmlns:a16="http://schemas.microsoft.com/office/drawing/2014/main" id="{85452346-2371-4031-B930-C5A668FD7CBD}"/>
              </a:ext>
            </a:extLst>
          </p:cNvPr>
          <p:cNvSpPr txBox="1"/>
          <p:nvPr/>
        </p:nvSpPr>
        <p:spPr>
          <a:xfrm>
            <a:off x="203418" y="89420"/>
            <a:ext cx="2508070" cy="5078313"/>
          </a:xfrm>
          <a:prstGeom prst="rect">
            <a:avLst/>
          </a:prstGeom>
          <a:noFill/>
        </p:spPr>
        <p:txBody>
          <a:bodyPr wrap="square" rtlCol="0">
            <a:spAutoFit/>
          </a:bodyPr>
          <a:lstStyle/>
          <a:p>
            <a:r>
              <a:rPr lang="en-US" sz="1200" dirty="0" err="1"/>
              <a:t>tokenX</a:t>
            </a:r>
            <a:r>
              <a:rPr lang="en-US" sz="1200" dirty="0"/>
              <a:t> = new Token()</a:t>
            </a:r>
          </a:p>
          <a:p>
            <a:r>
              <a:rPr lang="en-US" sz="1200" dirty="0" err="1"/>
              <a:t>tokenX.letter</a:t>
            </a:r>
            <a:r>
              <a:rPr lang="en-US" sz="1200" dirty="0"/>
              <a:t> = 'X'</a:t>
            </a:r>
          </a:p>
          <a:p>
            <a:endParaRPr lang="en-US" sz="1200" dirty="0"/>
          </a:p>
          <a:p>
            <a:r>
              <a:rPr lang="en-US" sz="1200" dirty="0" err="1"/>
              <a:t>tokenO</a:t>
            </a:r>
            <a:r>
              <a:rPr lang="en-US" sz="1200" dirty="0"/>
              <a:t> = new Token()</a:t>
            </a:r>
          </a:p>
          <a:p>
            <a:r>
              <a:rPr lang="en-US" sz="1200" dirty="0" err="1"/>
              <a:t>tokenO.letter</a:t>
            </a:r>
            <a:r>
              <a:rPr lang="en-US" sz="1200" dirty="0"/>
              <a:t> = 'O'</a:t>
            </a:r>
          </a:p>
          <a:p>
            <a:endParaRPr lang="en-US" sz="1200" dirty="0"/>
          </a:p>
          <a:p>
            <a:r>
              <a:rPr lang="en-US" sz="1200" dirty="0" err="1"/>
              <a:t>tkns</a:t>
            </a:r>
            <a:r>
              <a:rPr lang="en-US" sz="1200" dirty="0"/>
              <a:t> = new Token[9]</a:t>
            </a:r>
          </a:p>
          <a:p>
            <a:endParaRPr lang="en-US" sz="1200" dirty="0"/>
          </a:p>
          <a:p>
            <a:r>
              <a:rPr lang="en-US" sz="1200" dirty="0" err="1"/>
              <a:t>brd</a:t>
            </a:r>
            <a:r>
              <a:rPr lang="en-US" sz="1200" dirty="0"/>
              <a:t> = new Board()</a:t>
            </a:r>
          </a:p>
          <a:p>
            <a:r>
              <a:rPr lang="en-US" sz="1200" dirty="0" err="1"/>
              <a:t>brd.cells</a:t>
            </a:r>
            <a:r>
              <a:rPr lang="en-US" sz="1200" dirty="0"/>
              <a:t> = </a:t>
            </a:r>
            <a:r>
              <a:rPr lang="en-US" sz="1200" dirty="0" err="1"/>
              <a:t>tkns</a:t>
            </a:r>
            <a:endParaRPr lang="en-US" sz="1200" dirty="0"/>
          </a:p>
          <a:p>
            <a:endParaRPr lang="en-US" sz="1200" dirty="0"/>
          </a:p>
          <a:p>
            <a:r>
              <a:rPr lang="en-US" sz="1200" dirty="0"/>
              <a:t>p1 = new </a:t>
            </a:r>
            <a:r>
              <a:rPr lang="en-US" sz="1200" dirty="0" err="1"/>
              <a:t>HumanPlayer</a:t>
            </a:r>
            <a:r>
              <a:rPr lang="en-US" sz="1200" dirty="0"/>
              <a:t>()</a:t>
            </a:r>
          </a:p>
          <a:p>
            <a:r>
              <a:rPr lang="en-US" sz="1200" dirty="0"/>
              <a:t>p1.token = </a:t>
            </a:r>
            <a:r>
              <a:rPr lang="en-US" sz="1200" dirty="0" err="1"/>
              <a:t>tokenX</a:t>
            </a:r>
            <a:endParaRPr lang="en-US" sz="1200" dirty="0"/>
          </a:p>
          <a:p>
            <a:r>
              <a:rPr lang="en-US" sz="1200" dirty="0"/>
              <a:t>p1.board = </a:t>
            </a:r>
            <a:r>
              <a:rPr lang="en-US" sz="1200" dirty="0" err="1"/>
              <a:t>brd</a:t>
            </a:r>
            <a:endParaRPr lang="en-US" sz="1200" dirty="0"/>
          </a:p>
          <a:p>
            <a:endParaRPr lang="en-US" sz="1200" dirty="0"/>
          </a:p>
          <a:p>
            <a:r>
              <a:rPr lang="en-US" sz="1200" dirty="0"/>
              <a:t>p2 = new </a:t>
            </a:r>
            <a:r>
              <a:rPr lang="en-US" sz="1200" dirty="0" err="1"/>
              <a:t>RandomPlayer</a:t>
            </a:r>
            <a:r>
              <a:rPr lang="en-US" sz="1200" dirty="0"/>
              <a:t>()</a:t>
            </a:r>
          </a:p>
          <a:p>
            <a:r>
              <a:rPr lang="en-US" sz="1200" dirty="0"/>
              <a:t>p2.token = </a:t>
            </a:r>
            <a:r>
              <a:rPr lang="en-US" sz="1200" dirty="0" err="1"/>
              <a:t>tokenO</a:t>
            </a:r>
            <a:endParaRPr lang="en-US" sz="1200" dirty="0"/>
          </a:p>
          <a:p>
            <a:r>
              <a:rPr lang="en-US" sz="1200" dirty="0"/>
              <a:t>p2.board = </a:t>
            </a:r>
            <a:r>
              <a:rPr lang="en-US" sz="1200" dirty="0" err="1"/>
              <a:t>brd</a:t>
            </a:r>
            <a:endParaRPr lang="en-US" sz="1200" dirty="0"/>
          </a:p>
          <a:p>
            <a:endParaRPr lang="en-US" sz="1200" dirty="0"/>
          </a:p>
          <a:p>
            <a:r>
              <a:rPr lang="en-US" sz="1200" dirty="0"/>
              <a:t>gm = new Game()</a:t>
            </a:r>
          </a:p>
          <a:p>
            <a:r>
              <a:rPr lang="en-US" sz="1200" dirty="0" err="1"/>
              <a:t>gm.board</a:t>
            </a:r>
            <a:r>
              <a:rPr lang="en-US" sz="1200" dirty="0"/>
              <a:t> = </a:t>
            </a:r>
            <a:r>
              <a:rPr lang="en-US" sz="1200" dirty="0" err="1"/>
              <a:t>brd</a:t>
            </a:r>
            <a:endParaRPr lang="en-US" sz="1200" dirty="0"/>
          </a:p>
          <a:p>
            <a:r>
              <a:rPr lang="en-US" sz="1200" dirty="0"/>
              <a:t>gm.player1 = p1</a:t>
            </a:r>
          </a:p>
          <a:p>
            <a:r>
              <a:rPr lang="en-US" sz="1200" dirty="0"/>
              <a:t>gm.player2 = p2</a:t>
            </a:r>
          </a:p>
          <a:p>
            <a:endParaRPr lang="en-US" sz="1200" dirty="0"/>
          </a:p>
          <a:p>
            <a:r>
              <a:rPr lang="en-US" sz="1200" dirty="0" err="1"/>
              <a:t>gm.board.cells</a:t>
            </a:r>
            <a:r>
              <a:rPr lang="en-US" sz="1200" dirty="0"/>
              <a:t>[3] = gm.player1.token</a:t>
            </a:r>
          </a:p>
          <a:p>
            <a:r>
              <a:rPr lang="en-US" sz="1200" dirty="0"/>
              <a:t>t = </a:t>
            </a:r>
            <a:r>
              <a:rPr lang="en-US" sz="1200" dirty="0" err="1"/>
              <a:t>gm.board.cells</a:t>
            </a:r>
            <a:r>
              <a:rPr lang="en-US" sz="1200" dirty="0"/>
              <a:t>[0].letter</a:t>
            </a:r>
          </a:p>
        </p:txBody>
      </p:sp>
      <p:sp>
        <p:nvSpPr>
          <p:cNvPr id="99" name="TextBox 98">
            <a:extLst>
              <a:ext uri="{FF2B5EF4-FFF2-40B4-BE49-F238E27FC236}">
                <a16:creationId xmlns:a16="http://schemas.microsoft.com/office/drawing/2014/main" id="{5D955BA9-B60A-4A83-978E-FEDF8E59CC58}"/>
              </a:ext>
            </a:extLst>
          </p:cNvPr>
          <p:cNvSpPr txBox="1"/>
          <p:nvPr/>
        </p:nvSpPr>
        <p:spPr>
          <a:xfrm>
            <a:off x="6518656" y="1597705"/>
            <a:ext cx="457200" cy="246221"/>
          </a:xfrm>
          <a:prstGeom prst="rect">
            <a:avLst/>
          </a:prstGeom>
          <a:solidFill>
            <a:schemeClr val="bg1"/>
          </a:solidFill>
          <a:ln>
            <a:solidFill>
              <a:schemeClr val="tx1"/>
            </a:solidFill>
          </a:ln>
        </p:spPr>
        <p:txBody>
          <a:bodyPr wrap="square" rtlCol="0">
            <a:spAutoFit/>
          </a:bodyPr>
          <a:lstStyle/>
          <a:p>
            <a:r>
              <a:rPr lang="en-US" sz="1000" b="1" dirty="0">
                <a:solidFill>
                  <a:srgbClr val="7030A0"/>
                </a:solidFill>
              </a:rPr>
              <a:t>0520</a:t>
            </a:r>
          </a:p>
        </p:txBody>
      </p:sp>
      <p:cxnSp>
        <p:nvCxnSpPr>
          <p:cNvPr id="100" name="Straight Arrow Connector 99">
            <a:extLst>
              <a:ext uri="{FF2B5EF4-FFF2-40B4-BE49-F238E27FC236}">
                <a16:creationId xmlns:a16="http://schemas.microsoft.com/office/drawing/2014/main" id="{F4EB7A19-60B7-43DC-8C77-D88EAB1990FB}"/>
              </a:ext>
            </a:extLst>
          </p:cNvPr>
          <p:cNvCxnSpPr>
            <a:cxnSpLocks/>
            <a:stCxn id="99" idx="3"/>
          </p:cNvCxnSpPr>
          <p:nvPr/>
        </p:nvCxnSpPr>
        <p:spPr>
          <a:xfrm>
            <a:off x="6975856" y="1720816"/>
            <a:ext cx="842755" cy="1452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141871C-76A2-4140-816C-334F9DC25B59}"/>
              </a:ext>
            </a:extLst>
          </p:cNvPr>
          <p:cNvCxnSpPr>
            <a:cxnSpLocks/>
          </p:cNvCxnSpPr>
          <p:nvPr/>
        </p:nvCxnSpPr>
        <p:spPr>
          <a:xfrm>
            <a:off x="740229" y="235131"/>
            <a:ext cx="7011488" cy="296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063358D-4D66-4D13-A20D-308DBA182F94}"/>
              </a:ext>
            </a:extLst>
          </p:cNvPr>
          <p:cNvCxnSpPr>
            <a:cxnSpLocks/>
          </p:cNvCxnSpPr>
          <p:nvPr/>
        </p:nvCxnSpPr>
        <p:spPr>
          <a:xfrm>
            <a:off x="775063" y="783771"/>
            <a:ext cx="6940731" cy="3204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46B0F5B-129B-4470-A401-4C48243C983B}"/>
              </a:ext>
            </a:extLst>
          </p:cNvPr>
          <p:cNvCxnSpPr>
            <a:cxnSpLocks/>
          </p:cNvCxnSpPr>
          <p:nvPr/>
        </p:nvCxnSpPr>
        <p:spPr>
          <a:xfrm>
            <a:off x="566057" y="1341120"/>
            <a:ext cx="5573486" cy="31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7036264-2246-426A-AB5C-0BE570685E2C}"/>
              </a:ext>
            </a:extLst>
          </p:cNvPr>
          <p:cNvCxnSpPr>
            <a:cxnSpLocks/>
          </p:cNvCxnSpPr>
          <p:nvPr/>
        </p:nvCxnSpPr>
        <p:spPr>
          <a:xfrm>
            <a:off x="470263" y="2264229"/>
            <a:ext cx="2725783" cy="48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D5C8D74-004D-4A55-88C1-B53948621F96}"/>
              </a:ext>
            </a:extLst>
          </p:cNvPr>
          <p:cNvCxnSpPr>
            <a:cxnSpLocks/>
          </p:cNvCxnSpPr>
          <p:nvPr/>
        </p:nvCxnSpPr>
        <p:spPr>
          <a:xfrm>
            <a:off x="470263" y="2987040"/>
            <a:ext cx="3563844" cy="996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4DFA4F6-75BD-4B5B-9D4F-24A691467CF7}"/>
              </a:ext>
            </a:extLst>
          </p:cNvPr>
          <p:cNvCxnSpPr>
            <a:cxnSpLocks/>
          </p:cNvCxnSpPr>
          <p:nvPr/>
        </p:nvCxnSpPr>
        <p:spPr>
          <a:xfrm flipV="1">
            <a:off x="513806" y="2070802"/>
            <a:ext cx="1843629" cy="163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85E3D23-03A3-4186-8193-9DD8A0B28D90}"/>
              </a:ext>
            </a:extLst>
          </p:cNvPr>
          <p:cNvSpPr txBox="1"/>
          <p:nvPr/>
        </p:nvSpPr>
        <p:spPr>
          <a:xfrm>
            <a:off x="6800852" y="1216124"/>
            <a:ext cx="479209" cy="307777"/>
          </a:xfrm>
          <a:prstGeom prst="rect">
            <a:avLst/>
          </a:prstGeom>
          <a:noFill/>
          <a:ln>
            <a:solidFill>
              <a:schemeClr val="tx1"/>
            </a:solidFill>
          </a:ln>
        </p:spPr>
        <p:txBody>
          <a:bodyPr wrap="square" rtlCol="0">
            <a:spAutoFit/>
          </a:bodyPr>
          <a:lstStyle/>
          <a:p>
            <a:r>
              <a:rPr lang="en-US" sz="1400" b="1" dirty="0">
                <a:solidFill>
                  <a:srgbClr val="7030A0"/>
                </a:solidFill>
              </a:rPr>
              <a:t>9</a:t>
            </a:r>
          </a:p>
        </p:txBody>
      </p:sp>
      <p:sp>
        <p:nvSpPr>
          <p:cNvPr id="75" name="TextBox 74">
            <a:extLst>
              <a:ext uri="{FF2B5EF4-FFF2-40B4-BE49-F238E27FC236}">
                <a16:creationId xmlns:a16="http://schemas.microsoft.com/office/drawing/2014/main" id="{9753CAF7-CF96-4363-A97D-4F79C8989849}"/>
              </a:ext>
            </a:extLst>
          </p:cNvPr>
          <p:cNvSpPr txBox="1"/>
          <p:nvPr/>
        </p:nvSpPr>
        <p:spPr>
          <a:xfrm>
            <a:off x="8368034" y="3200805"/>
            <a:ext cx="479209" cy="307777"/>
          </a:xfrm>
          <a:prstGeom prst="rect">
            <a:avLst/>
          </a:prstGeom>
          <a:noFill/>
          <a:ln>
            <a:solidFill>
              <a:schemeClr val="tx1"/>
            </a:solidFill>
          </a:ln>
        </p:spPr>
        <p:txBody>
          <a:bodyPr wrap="square" rtlCol="0">
            <a:spAutoFit/>
          </a:bodyPr>
          <a:lstStyle/>
          <a:p>
            <a:r>
              <a:rPr lang="en-US" sz="1400" b="1" i="1" dirty="0">
                <a:solidFill>
                  <a:srgbClr val="7030A0"/>
                </a:solidFill>
              </a:rPr>
              <a:t>'X'</a:t>
            </a:r>
            <a:endParaRPr lang="en-US" sz="1400" b="1" dirty="0">
              <a:solidFill>
                <a:srgbClr val="7030A0"/>
              </a:solidFill>
            </a:endParaRPr>
          </a:p>
        </p:txBody>
      </p:sp>
      <p:sp>
        <p:nvSpPr>
          <p:cNvPr id="76" name="TextBox 75">
            <a:extLst>
              <a:ext uri="{FF2B5EF4-FFF2-40B4-BE49-F238E27FC236}">
                <a16:creationId xmlns:a16="http://schemas.microsoft.com/office/drawing/2014/main" id="{F378A706-E085-4083-86C0-C997818A264A}"/>
              </a:ext>
            </a:extLst>
          </p:cNvPr>
          <p:cNvSpPr txBox="1"/>
          <p:nvPr/>
        </p:nvSpPr>
        <p:spPr>
          <a:xfrm>
            <a:off x="8368034" y="4023906"/>
            <a:ext cx="479209" cy="307777"/>
          </a:xfrm>
          <a:prstGeom prst="rect">
            <a:avLst/>
          </a:prstGeom>
          <a:noFill/>
          <a:ln>
            <a:solidFill>
              <a:schemeClr val="tx1"/>
            </a:solidFill>
          </a:ln>
        </p:spPr>
        <p:txBody>
          <a:bodyPr wrap="square" rtlCol="0">
            <a:spAutoFit/>
          </a:bodyPr>
          <a:lstStyle/>
          <a:p>
            <a:r>
              <a:rPr lang="en-US" sz="1400" b="1" i="1" dirty="0">
                <a:solidFill>
                  <a:srgbClr val="7030A0"/>
                </a:solidFill>
              </a:rPr>
              <a:t>'O'</a:t>
            </a:r>
            <a:endParaRPr lang="en-US" sz="1400" b="1" dirty="0">
              <a:solidFill>
                <a:srgbClr val="7030A0"/>
              </a:solidFill>
            </a:endParaRPr>
          </a:p>
        </p:txBody>
      </p:sp>
    </p:spTree>
    <p:extLst>
      <p:ext uri="{BB962C8B-B14F-4D97-AF65-F5344CB8AC3E}">
        <p14:creationId xmlns:p14="http://schemas.microsoft.com/office/powerpoint/2010/main" val="95778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22" presetClass="entr" presetSubtype="8"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left)">
                                      <p:cBhvr>
                                        <p:cTn id="24" dur="500"/>
                                        <p:tgtEl>
                                          <p:spTgt spid="10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
                                            <p:txEl>
                                              <p:pRg st="1" end="1"/>
                                            </p:txEl>
                                          </p:spTgt>
                                        </p:tgtEl>
                                        <p:attrNameLst>
                                          <p:attrName>style.visibility</p:attrName>
                                        </p:attrNameLst>
                                      </p:cBhvr>
                                      <p:to>
                                        <p:strVal val="visible"/>
                                      </p:to>
                                    </p:set>
                                    <p:animEffect transition="in" filter="fade">
                                      <p:cBhvr>
                                        <p:cTn id="29" dur="500"/>
                                        <p:tgtEl>
                                          <p:spTgt spid="88">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animEffect transition="in" filter="fade">
                                      <p:cBhvr>
                                        <p:cTn id="39" dur="500"/>
                                        <p:tgtEl>
                                          <p:spTgt spid="88">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22" presetClass="entr" presetSubtype="8" fill="hold" nodeType="with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wipe(left)">
                                      <p:cBhvr>
                                        <p:cTn id="56" dur="500"/>
                                        <p:tgtEl>
                                          <p:spTgt spid="10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8">
                                            <p:txEl>
                                              <p:pRg st="4" end="4"/>
                                            </p:txEl>
                                          </p:spTgt>
                                        </p:tgtEl>
                                        <p:attrNameLst>
                                          <p:attrName>style.visibility</p:attrName>
                                        </p:attrNameLst>
                                      </p:cBhvr>
                                      <p:to>
                                        <p:strVal val="visible"/>
                                      </p:to>
                                    </p:set>
                                    <p:animEffect transition="in" filter="fade">
                                      <p:cBhvr>
                                        <p:cTn id="61" dur="500"/>
                                        <p:tgtEl>
                                          <p:spTgt spid="88">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8">
                                            <p:txEl>
                                              <p:pRg st="6" end="6"/>
                                            </p:txEl>
                                          </p:spTgt>
                                        </p:tgtEl>
                                        <p:attrNameLst>
                                          <p:attrName>style.visibility</p:attrName>
                                        </p:attrNameLst>
                                      </p:cBhvr>
                                      <p:to>
                                        <p:strVal val="visible"/>
                                      </p:to>
                                    </p:set>
                                    <p:animEffect transition="in" filter="fade">
                                      <p:cBhvr>
                                        <p:cTn id="71" dur="500"/>
                                        <p:tgtEl>
                                          <p:spTgt spid="88">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wipe(left)">
                                      <p:cBhvr>
                                        <p:cTn id="100" dur="500"/>
                                        <p:tgtEl>
                                          <p:spTgt spid="10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fade">
                                      <p:cBhvr>
                                        <p:cTn id="105" dur="500"/>
                                        <p:tgtEl>
                                          <p:spTgt spid="6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99"/>
                                        </p:tgtEl>
                                        <p:attrNameLst>
                                          <p:attrName>style.visibility</p:attrName>
                                        </p:attrNameLst>
                                      </p:cBhvr>
                                      <p:to>
                                        <p:strVal val="visible"/>
                                      </p:to>
                                    </p:set>
                                    <p:animEffect transition="in" filter="fade">
                                      <p:cBhvr>
                                        <p:cTn id="110" dur="500"/>
                                        <p:tgtEl>
                                          <p:spTgt spid="99"/>
                                        </p:tgtEl>
                                      </p:cBhvr>
                                    </p:animEffect>
                                  </p:childTnLst>
                                </p:cTn>
                              </p:par>
                              <p:par>
                                <p:cTn id="111" presetID="10" presetClass="entr" presetSubtype="0" fill="hold" nodeType="with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88">
                                            <p:txEl>
                                              <p:pRg st="8" end="8"/>
                                            </p:txEl>
                                          </p:spTgt>
                                        </p:tgtEl>
                                        <p:attrNameLst>
                                          <p:attrName>style.visibility</p:attrName>
                                        </p:attrNameLst>
                                      </p:cBhvr>
                                      <p:to>
                                        <p:strVal val="visible"/>
                                      </p:to>
                                    </p:set>
                                    <p:animEffect transition="in" filter="fade">
                                      <p:cBhvr>
                                        <p:cTn id="126" dur="500"/>
                                        <p:tgtEl>
                                          <p:spTgt spid="88">
                                            <p:txEl>
                                              <p:pRg st="8" end="8"/>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fade">
                                      <p:cBhvr>
                                        <p:cTn id="131" dur="500"/>
                                        <p:tgtEl>
                                          <p:spTgt spid="2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fade">
                                      <p:cBhvr>
                                        <p:cTn id="134" dur="500"/>
                                        <p:tgtEl>
                                          <p:spTgt spid="3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fade">
                                      <p:cBhvr>
                                        <p:cTn id="137" dur="500"/>
                                        <p:tgtEl>
                                          <p:spTgt spid="2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fade">
                                      <p:cBhvr>
                                        <p:cTn id="140" dur="500"/>
                                        <p:tgtEl>
                                          <p:spTgt spid="2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88">
                                            <p:txEl>
                                              <p:pRg st="9" end="9"/>
                                            </p:txEl>
                                          </p:spTgt>
                                        </p:tgtEl>
                                        <p:attrNameLst>
                                          <p:attrName>style.visibility</p:attrName>
                                        </p:attrNameLst>
                                      </p:cBhvr>
                                      <p:to>
                                        <p:strVal val="visible"/>
                                      </p:to>
                                    </p:set>
                                    <p:animEffect transition="in" filter="fade">
                                      <p:cBhvr>
                                        <p:cTn id="145" dur="500"/>
                                        <p:tgtEl>
                                          <p:spTgt spid="88">
                                            <p:txEl>
                                              <p:pRg st="9" end="9"/>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88">
                                            <p:txEl>
                                              <p:pRg st="11" end="11"/>
                                            </p:txEl>
                                          </p:spTgt>
                                        </p:tgtEl>
                                        <p:attrNameLst>
                                          <p:attrName>style.visibility</p:attrName>
                                        </p:attrNameLst>
                                      </p:cBhvr>
                                      <p:to>
                                        <p:strVal val="visible"/>
                                      </p:to>
                                    </p:set>
                                    <p:animEffect transition="in" filter="fade">
                                      <p:cBhvr>
                                        <p:cTn id="158" dur="500"/>
                                        <p:tgtEl>
                                          <p:spTgt spid="88">
                                            <p:txEl>
                                              <p:pRg st="11" end="11"/>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fade">
                                      <p:cBhvr>
                                        <p:cTn id="166" dur="500"/>
                                        <p:tgtEl>
                                          <p:spTgt spid="4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500"/>
                                        <p:tgtEl>
                                          <p:spTgt spid="1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3"/>
                                        </p:tgtEl>
                                        <p:attrNameLst>
                                          <p:attrName>style.visibility</p:attrName>
                                        </p:attrNameLst>
                                      </p:cBhvr>
                                      <p:to>
                                        <p:strVal val="visible"/>
                                      </p:to>
                                    </p:set>
                                    <p:animEffect transition="in" filter="fade">
                                      <p:cBhvr>
                                        <p:cTn id="172" dur="500"/>
                                        <p:tgtEl>
                                          <p:spTgt spid="3"/>
                                        </p:tgtEl>
                                      </p:cBhvr>
                                    </p:animEffect>
                                  </p:childTnLst>
                                </p:cTn>
                              </p:par>
                              <p:par>
                                <p:cTn id="173" presetID="22" presetClass="entr" presetSubtype="8"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animEffect transition="in" filter="wipe(left)">
                                      <p:cBhvr>
                                        <p:cTn id="175" dur="500"/>
                                        <p:tgtEl>
                                          <p:spTgt spid="11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88">
                                            <p:txEl>
                                              <p:pRg st="12" end="12"/>
                                            </p:txEl>
                                          </p:spTgt>
                                        </p:tgtEl>
                                        <p:attrNameLst>
                                          <p:attrName>style.visibility</p:attrName>
                                        </p:attrNameLst>
                                      </p:cBhvr>
                                      <p:to>
                                        <p:strVal val="visible"/>
                                      </p:to>
                                    </p:set>
                                    <p:animEffect transition="in" filter="fade">
                                      <p:cBhvr>
                                        <p:cTn id="180" dur="500"/>
                                        <p:tgtEl>
                                          <p:spTgt spid="88">
                                            <p:txEl>
                                              <p:pRg st="12" end="12"/>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fade">
                                      <p:cBhvr>
                                        <p:cTn id="185" dur="500"/>
                                        <p:tgtEl>
                                          <p:spTgt spid="70"/>
                                        </p:tgtEl>
                                      </p:cBhvr>
                                    </p:animEffect>
                                  </p:childTnLst>
                                </p:cTn>
                              </p:par>
                              <p:par>
                                <p:cTn id="186" presetID="10" presetClass="entr" presetSubtype="0" fill="hold" nodeType="with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fade">
                                      <p:cBhvr>
                                        <p:cTn id="188" dur="500"/>
                                        <p:tgtEl>
                                          <p:spTgt spid="51"/>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88">
                                            <p:txEl>
                                              <p:pRg st="13" end="13"/>
                                            </p:txEl>
                                          </p:spTgt>
                                        </p:tgtEl>
                                        <p:attrNameLst>
                                          <p:attrName>style.visibility</p:attrName>
                                        </p:attrNameLst>
                                      </p:cBhvr>
                                      <p:to>
                                        <p:strVal val="visible"/>
                                      </p:to>
                                    </p:set>
                                    <p:animEffect transition="in" filter="fade">
                                      <p:cBhvr>
                                        <p:cTn id="193" dur="500"/>
                                        <p:tgtEl>
                                          <p:spTgt spid="88">
                                            <p:txEl>
                                              <p:pRg st="13" end="13"/>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69"/>
                                        </p:tgtEl>
                                        <p:attrNameLst>
                                          <p:attrName>style.visibility</p:attrName>
                                        </p:attrNameLst>
                                      </p:cBhvr>
                                      <p:to>
                                        <p:strVal val="visible"/>
                                      </p:to>
                                    </p:set>
                                    <p:animEffect transition="in" filter="fade">
                                      <p:cBhvr>
                                        <p:cTn id="198" dur="500"/>
                                        <p:tgtEl>
                                          <p:spTgt spid="69"/>
                                        </p:tgtEl>
                                      </p:cBhvr>
                                    </p:animEffect>
                                  </p:childTnLst>
                                </p:cTn>
                              </p:par>
                              <p:par>
                                <p:cTn id="199" presetID="10"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fad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88">
                                            <p:txEl>
                                              <p:pRg st="15" end="15"/>
                                            </p:txEl>
                                          </p:spTgt>
                                        </p:tgtEl>
                                        <p:attrNameLst>
                                          <p:attrName>style.visibility</p:attrName>
                                        </p:attrNameLst>
                                      </p:cBhvr>
                                      <p:to>
                                        <p:strVal val="visible"/>
                                      </p:to>
                                    </p:set>
                                    <p:animEffect transition="in" filter="fade">
                                      <p:cBhvr>
                                        <p:cTn id="206" dur="500"/>
                                        <p:tgtEl>
                                          <p:spTgt spid="88">
                                            <p:txEl>
                                              <p:pRg st="15" end="15"/>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22"/>
                                        </p:tgtEl>
                                        <p:attrNameLst>
                                          <p:attrName>style.visibility</p:attrName>
                                        </p:attrNameLst>
                                      </p:cBhvr>
                                      <p:to>
                                        <p:strVal val="visible"/>
                                      </p:to>
                                    </p:set>
                                    <p:animEffect transition="in" filter="fade">
                                      <p:cBhvr>
                                        <p:cTn id="211" dur="500"/>
                                        <p:tgtEl>
                                          <p:spTgt spid="2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fade">
                                      <p:cBhvr>
                                        <p:cTn id="214" dur="500"/>
                                        <p:tgtEl>
                                          <p:spTgt spid="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3"/>
                                        </p:tgtEl>
                                        <p:attrNameLst>
                                          <p:attrName>style.visibility</p:attrName>
                                        </p:attrNameLst>
                                      </p:cBhvr>
                                      <p:to>
                                        <p:strVal val="visible"/>
                                      </p:to>
                                    </p:set>
                                    <p:animEffect transition="in" filter="fade">
                                      <p:cBhvr>
                                        <p:cTn id="217" dur="500"/>
                                        <p:tgtEl>
                                          <p:spTgt spid="23"/>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1"/>
                                        </p:tgtEl>
                                        <p:attrNameLst>
                                          <p:attrName>style.visibility</p:attrName>
                                        </p:attrNameLst>
                                      </p:cBhvr>
                                      <p:to>
                                        <p:strVal val="visible"/>
                                      </p:to>
                                    </p:set>
                                    <p:animEffect transition="in" filter="fade">
                                      <p:cBhvr>
                                        <p:cTn id="220" dur="500"/>
                                        <p:tgtEl>
                                          <p:spTgt spid="21"/>
                                        </p:tgtEl>
                                      </p:cBhvr>
                                    </p:animEffect>
                                  </p:childTnLst>
                                </p:cTn>
                              </p:par>
                              <p:par>
                                <p:cTn id="221" presetID="22" presetClass="entr" presetSubtype="8" fill="hold" nodeType="withEffect">
                                  <p:stCondLst>
                                    <p:cond delay="0"/>
                                  </p:stCondLst>
                                  <p:childTnLst>
                                    <p:set>
                                      <p:cBhvr>
                                        <p:cTn id="222" dur="1" fill="hold">
                                          <p:stCondLst>
                                            <p:cond delay="0"/>
                                          </p:stCondLst>
                                        </p:cTn>
                                        <p:tgtEl>
                                          <p:spTgt spid="113"/>
                                        </p:tgtEl>
                                        <p:attrNameLst>
                                          <p:attrName>style.visibility</p:attrName>
                                        </p:attrNameLst>
                                      </p:cBhvr>
                                      <p:to>
                                        <p:strVal val="visible"/>
                                      </p:to>
                                    </p:set>
                                    <p:animEffect transition="in" filter="wipe(left)">
                                      <p:cBhvr>
                                        <p:cTn id="223" dur="500"/>
                                        <p:tgtEl>
                                          <p:spTgt spid="113"/>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88">
                                            <p:txEl>
                                              <p:pRg st="16" end="16"/>
                                            </p:txEl>
                                          </p:spTgt>
                                        </p:tgtEl>
                                        <p:attrNameLst>
                                          <p:attrName>style.visibility</p:attrName>
                                        </p:attrNameLst>
                                      </p:cBhvr>
                                      <p:to>
                                        <p:strVal val="visible"/>
                                      </p:to>
                                    </p:set>
                                    <p:animEffect transition="in" filter="fade">
                                      <p:cBhvr>
                                        <p:cTn id="228" dur="500"/>
                                        <p:tgtEl>
                                          <p:spTgt spid="88">
                                            <p:txEl>
                                              <p:pRg st="16" end="16"/>
                                            </p:txEl>
                                          </p:spTgt>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67"/>
                                        </p:tgtEl>
                                        <p:attrNameLst>
                                          <p:attrName>style.visibility</p:attrName>
                                        </p:attrNameLst>
                                      </p:cBhvr>
                                      <p:to>
                                        <p:strVal val="visible"/>
                                      </p:to>
                                    </p:set>
                                    <p:animEffect transition="in" filter="fade">
                                      <p:cBhvr>
                                        <p:cTn id="233" dur="500"/>
                                        <p:tgtEl>
                                          <p:spTgt spid="67"/>
                                        </p:tgtEl>
                                      </p:cBhvr>
                                    </p:animEffect>
                                  </p:childTnLst>
                                </p:cTn>
                              </p:par>
                              <p:par>
                                <p:cTn id="234" presetID="10" presetClass="entr" presetSubtype="0" fill="hold" nodeType="with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fade">
                                      <p:cBhvr>
                                        <p:cTn id="236" dur="500"/>
                                        <p:tgtEl>
                                          <p:spTgt spid="53"/>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88">
                                            <p:txEl>
                                              <p:pRg st="17" end="17"/>
                                            </p:txEl>
                                          </p:spTgt>
                                        </p:tgtEl>
                                        <p:attrNameLst>
                                          <p:attrName>style.visibility</p:attrName>
                                        </p:attrNameLst>
                                      </p:cBhvr>
                                      <p:to>
                                        <p:strVal val="visible"/>
                                      </p:to>
                                    </p:set>
                                    <p:animEffect transition="in" filter="fade">
                                      <p:cBhvr>
                                        <p:cTn id="241" dur="500"/>
                                        <p:tgtEl>
                                          <p:spTgt spid="88">
                                            <p:txEl>
                                              <p:pRg st="17" end="1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68"/>
                                        </p:tgtEl>
                                        <p:attrNameLst>
                                          <p:attrName>style.visibility</p:attrName>
                                        </p:attrNameLst>
                                      </p:cBhvr>
                                      <p:to>
                                        <p:strVal val="visible"/>
                                      </p:to>
                                    </p:set>
                                    <p:animEffect transition="in" filter="fade">
                                      <p:cBhvr>
                                        <p:cTn id="246" dur="500"/>
                                        <p:tgtEl>
                                          <p:spTgt spid="68"/>
                                        </p:tgtEl>
                                      </p:cBhvr>
                                    </p:animEffect>
                                  </p:childTnLst>
                                </p:cTn>
                              </p:par>
                              <p:par>
                                <p:cTn id="247" presetID="10" presetClass="entr" presetSubtype="0" fill="hold" nodeType="withEffect">
                                  <p:stCondLst>
                                    <p:cond delay="0"/>
                                  </p:stCondLst>
                                  <p:childTnLst>
                                    <p:set>
                                      <p:cBhvr>
                                        <p:cTn id="248" dur="1" fill="hold">
                                          <p:stCondLst>
                                            <p:cond delay="0"/>
                                          </p:stCondLst>
                                        </p:cTn>
                                        <p:tgtEl>
                                          <p:spTgt spid="57"/>
                                        </p:tgtEl>
                                        <p:attrNameLst>
                                          <p:attrName>style.visibility</p:attrName>
                                        </p:attrNameLst>
                                      </p:cBhvr>
                                      <p:to>
                                        <p:strVal val="visible"/>
                                      </p:to>
                                    </p:set>
                                    <p:animEffect transition="in" filter="fade">
                                      <p:cBhvr>
                                        <p:cTn id="249" dur="500"/>
                                        <p:tgtEl>
                                          <p:spTgt spid="5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88">
                                            <p:txEl>
                                              <p:pRg st="19" end="19"/>
                                            </p:txEl>
                                          </p:spTgt>
                                        </p:tgtEl>
                                        <p:attrNameLst>
                                          <p:attrName>style.visibility</p:attrName>
                                        </p:attrNameLst>
                                      </p:cBhvr>
                                      <p:to>
                                        <p:strVal val="visible"/>
                                      </p:to>
                                    </p:set>
                                    <p:animEffect transition="in" filter="fade">
                                      <p:cBhvr>
                                        <p:cTn id="254" dur="500"/>
                                        <p:tgtEl>
                                          <p:spTgt spid="88">
                                            <p:txEl>
                                              <p:pRg st="19" end="19"/>
                                            </p:txEl>
                                          </p:spTgt>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34"/>
                                        </p:tgtEl>
                                        <p:attrNameLst>
                                          <p:attrName>style.visibility</p:attrName>
                                        </p:attrNameLst>
                                      </p:cBhvr>
                                      <p:to>
                                        <p:strVal val="visible"/>
                                      </p:to>
                                    </p:set>
                                    <p:animEffect transition="in" filter="fade">
                                      <p:cBhvr>
                                        <p:cTn id="259" dur="500"/>
                                        <p:tgtEl>
                                          <p:spTgt spid="34"/>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74"/>
                                        </p:tgtEl>
                                        <p:attrNameLst>
                                          <p:attrName>style.visibility</p:attrName>
                                        </p:attrNameLst>
                                      </p:cBhvr>
                                      <p:to>
                                        <p:strVal val="visible"/>
                                      </p:to>
                                    </p:set>
                                    <p:animEffect transition="in" filter="fade">
                                      <p:cBhvr>
                                        <p:cTn id="262" dur="500"/>
                                        <p:tgtEl>
                                          <p:spTgt spid="74"/>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33"/>
                                        </p:tgtEl>
                                        <p:attrNameLst>
                                          <p:attrName>style.visibility</p:attrName>
                                        </p:attrNameLst>
                                      </p:cBhvr>
                                      <p:to>
                                        <p:strVal val="visible"/>
                                      </p:to>
                                    </p:set>
                                    <p:animEffect transition="in" filter="fade">
                                      <p:cBhvr>
                                        <p:cTn id="265" dur="500"/>
                                        <p:tgtEl>
                                          <p:spTgt spid="33"/>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35"/>
                                        </p:tgtEl>
                                        <p:attrNameLst>
                                          <p:attrName>style.visibility</p:attrName>
                                        </p:attrNameLst>
                                      </p:cBhvr>
                                      <p:to>
                                        <p:strVal val="visible"/>
                                      </p:to>
                                    </p:set>
                                    <p:animEffect transition="in" filter="fade">
                                      <p:cBhvr>
                                        <p:cTn id="268" dur="500"/>
                                        <p:tgtEl>
                                          <p:spTgt spid="35"/>
                                        </p:tgtEl>
                                      </p:cBhvr>
                                    </p:animEffect>
                                  </p:childTnLst>
                                </p:cTn>
                              </p:par>
                              <p:par>
                                <p:cTn id="269" presetID="22" presetClass="entr" presetSubtype="4" fill="hold" nodeType="withEffect">
                                  <p:stCondLst>
                                    <p:cond delay="0"/>
                                  </p:stCondLst>
                                  <p:childTnLst>
                                    <p:set>
                                      <p:cBhvr>
                                        <p:cTn id="270" dur="1" fill="hold">
                                          <p:stCondLst>
                                            <p:cond delay="0"/>
                                          </p:stCondLst>
                                        </p:cTn>
                                        <p:tgtEl>
                                          <p:spTgt spid="116"/>
                                        </p:tgtEl>
                                        <p:attrNameLst>
                                          <p:attrName>style.visibility</p:attrName>
                                        </p:attrNameLst>
                                      </p:cBhvr>
                                      <p:to>
                                        <p:strVal val="visible"/>
                                      </p:to>
                                    </p:set>
                                    <p:animEffect transition="in" filter="wipe(down)">
                                      <p:cBhvr>
                                        <p:cTn id="271" dur="500"/>
                                        <p:tgtEl>
                                          <p:spTgt spid="116"/>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nodeType="clickEffect">
                                  <p:stCondLst>
                                    <p:cond delay="0"/>
                                  </p:stCondLst>
                                  <p:childTnLst>
                                    <p:set>
                                      <p:cBhvr>
                                        <p:cTn id="275" dur="1" fill="hold">
                                          <p:stCondLst>
                                            <p:cond delay="0"/>
                                          </p:stCondLst>
                                        </p:cTn>
                                        <p:tgtEl>
                                          <p:spTgt spid="88">
                                            <p:txEl>
                                              <p:pRg st="20" end="20"/>
                                            </p:txEl>
                                          </p:spTgt>
                                        </p:tgtEl>
                                        <p:attrNameLst>
                                          <p:attrName>style.visibility</p:attrName>
                                        </p:attrNameLst>
                                      </p:cBhvr>
                                      <p:to>
                                        <p:strVal val="visible"/>
                                      </p:to>
                                    </p:set>
                                    <p:animEffect transition="in" filter="fade">
                                      <p:cBhvr>
                                        <p:cTn id="276" dur="500"/>
                                        <p:tgtEl>
                                          <p:spTgt spid="88">
                                            <p:txEl>
                                              <p:pRg st="20" end="20"/>
                                            </p:txEl>
                                          </p:spTgt>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71"/>
                                        </p:tgtEl>
                                        <p:attrNameLst>
                                          <p:attrName>style.visibility</p:attrName>
                                        </p:attrNameLst>
                                      </p:cBhvr>
                                      <p:to>
                                        <p:strVal val="visible"/>
                                      </p:to>
                                    </p:set>
                                    <p:animEffect transition="in" filter="fade">
                                      <p:cBhvr>
                                        <p:cTn id="281" dur="500"/>
                                        <p:tgtEl>
                                          <p:spTgt spid="71"/>
                                        </p:tgtEl>
                                      </p:cBhvr>
                                    </p:animEffect>
                                  </p:childTnLst>
                                </p:cTn>
                              </p:par>
                              <p:par>
                                <p:cTn id="282" presetID="10" presetClass="entr" presetSubtype="0" fill="hold" nodeType="withEffect">
                                  <p:stCondLst>
                                    <p:cond delay="0"/>
                                  </p:stCondLst>
                                  <p:childTnLst>
                                    <p:set>
                                      <p:cBhvr>
                                        <p:cTn id="283" dur="1" fill="hold">
                                          <p:stCondLst>
                                            <p:cond delay="0"/>
                                          </p:stCondLst>
                                        </p:cTn>
                                        <p:tgtEl>
                                          <p:spTgt spid="59"/>
                                        </p:tgtEl>
                                        <p:attrNameLst>
                                          <p:attrName>style.visibility</p:attrName>
                                        </p:attrNameLst>
                                      </p:cBhvr>
                                      <p:to>
                                        <p:strVal val="visible"/>
                                      </p:to>
                                    </p:set>
                                    <p:animEffect transition="in" filter="fade">
                                      <p:cBhvr>
                                        <p:cTn id="284" dur="500"/>
                                        <p:tgtEl>
                                          <p:spTgt spid="59"/>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88">
                                            <p:txEl>
                                              <p:pRg st="21" end="21"/>
                                            </p:txEl>
                                          </p:spTgt>
                                        </p:tgtEl>
                                        <p:attrNameLst>
                                          <p:attrName>style.visibility</p:attrName>
                                        </p:attrNameLst>
                                      </p:cBhvr>
                                      <p:to>
                                        <p:strVal val="visible"/>
                                      </p:to>
                                    </p:set>
                                    <p:animEffect transition="in" filter="fade">
                                      <p:cBhvr>
                                        <p:cTn id="289" dur="500"/>
                                        <p:tgtEl>
                                          <p:spTgt spid="88">
                                            <p:txEl>
                                              <p:pRg st="21" end="21"/>
                                            </p:txEl>
                                          </p:spTgt>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grpId="0" nodeType="clickEffect">
                                  <p:stCondLst>
                                    <p:cond delay="0"/>
                                  </p:stCondLst>
                                  <p:childTnLst>
                                    <p:set>
                                      <p:cBhvr>
                                        <p:cTn id="293" dur="1" fill="hold">
                                          <p:stCondLst>
                                            <p:cond delay="0"/>
                                          </p:stCondLst>
                                        </p:cTn>
                                        <p:tgtEl>
                                          <p:spTgt spid="72"/>
                                        </p:tgtEl>
                                        <p:attrNameLst>
                                          <p:attrName>style.visibility</p:attrName>
                                        </p:attrNameLst>
                                      </p:cBhvr>
                                      <p:to>
                                        <p:strVal val="visible"/>
                                      </p:to>
                                    </p:set>
                                    <p:animEffect transition="in" filter="fade">
                                      <p:cBhvr>
                                        <p:cTn id="294" dur="500"/>
                                        <p:tgtEl>
                                          <p:spTgt spid="72"/>
                                        </p:tgtEl>
                                      </p:cBhvr>
                                    </p:animEffect>
                                  </p:childTnLst>
                                </p:cTn>
                              </p:par>
                              <p:par>
                                <p:cTn id="295" presetID="10" presetClass="entr" presetSubtype="0" fill="hold" nodeType="withEffect">
                                  <p:stCondLst>
                                    <p:cond delay="0"/>
                                  </p:stCondLst>
                                  <p:childTnLst>
                                    <p:set>
                                      <p:cBhvr>
                                        <p:cTn id="296" dur="1" fill="hold">
                                          <p:stCondLst>
                                            <p:cond delay="0"/>
                                          </p:stCondLst>
                                        </p:cTn>
                                        <p:tgtEl>
                                          <p:spTgt spid="61"/>
                                        </p:tgtEl>
                                        <p:attrNameLst>
                                          <p:attrName>style.visibility</p:attrName>
                                        </p:attrNameLst>
                                      </p:cBhvr>
                                      <p:to>
                                        <p:strVal val="visible"/>
                                      </p:to>
                                    </p:set>
                                    <p:animEffect transition="in" filter="fade">
                                      <p:cBhvr>
                                        <p:cTn id="297" dur="500"/>
                                        <p:tgtEl>
                                          <p:spTgt spid="61"/>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88">
                                            <p:txEl>
                                              <p:pRg st="22" end="22"/>
                                            </p:txEl>
                                          </p:spTgt>
                                        </p:tgtEl>
                                        <p:attrNameLst>
                                          <p:attrName>style.visibility</p:attrName>
                                        </p:attrNameLst>
                                      </p:cBhvr>
                                      <p:to>
                                        <p:strVal val="visible"/>
                                      </p:to>
                                    </p:set>
                                    <p:animEffect transition="in" filter="fade">
                                      <p:cBhvr>
                                        <p:cTn id="302" dur="500"/>
                                        <p:tgtEl>
                                          <p:spTgt spid="88">
                                            <p:txEl>
                                              <p:pRg st="22" end="2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73"/>
                                        </p:tgtEl>
                                        <p:attrNameLst>
                                          <p:attrName>style.visibility</p:attrName>
                                        </p:attrNameLst>
                                      </p:cBhvr>
                                      <p:to>
                                        <p:strVal val="visible"/>
                                      </p:to>
                                    </p:set>
                                    <p:animEffect transition="in" filter="fade">
                                      <p:cBhvr>
                                        <p:cTn id="307" dur="500"/>
                                        <p:tgtEl>
                                          <p:spTgt spid="73"/>
                                        </p:tgtEl>
                                      </p:cBhvr>
                                    </p:animEffect>
                                  </p:childTnLst>
                                </p:cTn>
                              </p:par>
                              <p:par>
                                <p:cTn id="308" presetID="10" presetClass="entr" presetSubtype="0" fill="hold" nodeType="withEffect">
                                  <p:stCondLst>
                                    <p:cond delay="0"/>
                                  </p:stCondLst>
                                  <p:childTnLst>
                                    <p:set>
                                      <p:cBhvr>
                                        <p:cTn id="309" dur="1" fill="hold">
                                          <p:stCondLst>
                                            <p:cond delay="0"/>
                                          </p:stCondLst>
                                        </p:cTn>
                                        <p:tgtEl>
                                          <p:spTgt spid="63"/>
                                        </p:tgtEl>
                                        <p:attrNameLst>
                                          <p:attrName>style.visibility</p:attrName>
                                        </p:attrNameLst>
                                      </p:cBhvr>
                                      <p:to>
                                        <p:strVal val="visible"/>
                                      </p:to>
                                    </p:set>
                                    <p:animEffect transition="in" filter="fade">
                                      <p:cBhvr>
                                        <p:cTn id="310" dur="500"/>
                                        <p:tgtEl>
                                          <p:spTgt spid="63"/>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88">
                                            <p:txEl>
                                              <p:pRg st="24" end="24"/>
                                            </p:txEl>
                                          </p:spTgt>
                                        </p:tgtEl>
                                        <p:attrNameLst>
                                          <p:attrName>style.visibility</p:attrName>
                                        </p:attrNameLst>
                                      </p:cBhvr>
                                      <p:to>
                                        <p:strVal val="visible"/>
                                      </p:to>
                                    </p:set>
                                    <p:animEffect transition="in" filter="fade">
                                      <p:cBhvr>
                                        <p:cTn id="315" dur="500"/>
                                        <p:tgtEl>
                                          <p:spTgt spid="88">
                                            <p:txEl>
                                              <p:pRg st="24" end="24"/>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grpId="0" nodeType="clickEffect">
                                  <p:stCondLst>
                                    <p:cond delay="0"/>
                                  </p:stCondLst>
                                  <p:childTnLst>
                                    <p:set>
                                      <p:cBhvr>
                                        <p:cTn id="319" dur="1" fill="hold">
                                          <p:stCondLst>
                                            <p:cond delay="0"/>
                                          </p:stCondLst>
                                        </p:cTn>
                                        <p:tgtEl>
                                          <p:spTgt spid="31"/>
                                        </p:tgtEl>
                                        <p:attrNameLst>
                                          <p:attrName>style.visibility</p:attrName>
                                        </p:attrNameLst>
                                      </p:cBhvr>
                                      <p:to>
                                        <p:strVal val="visible"/>
                                      </p:to>
                                    </p:set>
                                    <p:animEffect transition="in" filter="fade">
                                      <p:cBhvr>
                                        <p:cTn id="320" dur="500"/>
                                        <p:tgtEl>
                                          <p:spTgt spid="31"/>
                                        </p:tgtEl>
                                      </p:cBhvr>
                                    </p:animEffect>
                                  </p:childTnLst>
                                </p:cTn>
                              </p:par>
                              <p:par>
                                <p:cTn id="321" presetID="10" presetClass="entr" presetSubtype="0" fill="hold" nodeType="withEffect">
                                  <p:stCondLst>
                                    <p:cond delay="0"/>
                                  </p:stCondLst>
                                  <p:childTnLst>
                                    <p:set>
                                      <p:cBhvr>
                                        <p:cTn id="322" dur="1" fill="hold">
                                          <p:stCondLst>
                                            <p:cond delay="0"/>
                                          </p:stCondLst>
                                        </p:cTn>
                                        <p:tgtEl>
                                          <p:spTgt spid="45"/>
                                        </p:tgtEl>
                                        <p:attrNameLst>
                                          <p:attrName>style.visibility</p:attrName>
                                        </p:attrNameLst>
                                      </p:cBhvr>
                                      <p:to>
                                        <p:strVal val="visible"/>
                                      </p:to>
                                    </p:set>
                                    <p:animEffect transition="in" filter="fade">
                                      <p:cBhvr>
                                        <p:cTn id="323" dur="500"/>
                                        <p:tgtEl>
                                          <p:spTgt spid="45"/>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nodeType="clickEffect">
                                  <p:stCondLst>
                                    <p:cond delay="0"/>
                                  </p:stCondLst>
                                  <p:childTnLst>
                                    <p:set>
                                      <p:cBhvr>
                                        <p:cTn id="327" dur="1" fill="hold">
                                          <p:stCondLst>
                                            <p:cond delay="0"/>
                                          </p:stCondLst>
                                        </p:cTn>
                                        <p:tgtEl>
                                          <p:spTgt spid="88">
                                            <p:txEl>
                                              <p:pRg st="25" end="25"/>
                                            </p:txEl>
                                          </p:spTgt>
                                        </p:tgtEl>
                                        <p:attrNameLst>
                                          <p:attrName>style.visibility</p:attrName>
                                        </p:attrNameLst>
                                      </p:cBhvr>
                                      <p:to>
                                        <p:strVal val="visible"/>
                                      </p:to>
                                    </p:set>
                                    <p:animEffect transition="in" filter="fade">
                                      <p:cBhvr>
                                        <p:cTn id="328" dur="500"/>
                                        <p:tgtEl>
                                          <p:spTgt spid="88">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66" grpId="0" animBg="1"/>
      <p:bldP spid="3" grpId="0" animBg="1"/>
      <p:bldP spid="5" grpId="0"/>
      <p:bldP spid="13" grpId="0"/>
      <p:bldP spid="15" grpId="0" animBg="1"/>
      <p:bldP spid="16" grpId="0"/>
      <p:bldP spid="17" grpId="0"/>
      <p:bldP spid="18" grpId="0" animBg="1"/>
      <p:bldP spid="19" grpId="0"/>
      <p:bldP spid="20" grpId="0"/>
      <p:bldP spid="21" grpId="0" animBg="1"/>
      <p:bldP spid="22" grpId="0"/>
      <p:bldP spid="23" grpId="0"/>
      <p:bldP spid="24" grpId="0" animBg="1"/>
      <p:bldP spid="25" grpId="0"/>
      <p:bldP spid="26" grpId="0"/>
      <p:bldP spid="27" grpId="0" animBg="1"/>
      <p:bldP spid="28" grpId="0"/>
      <p:bldP spid="6" grpId="0" animBg="1"/>
      <p:bldP spid="29" grpId="0" animBg="1"/>
      <p:bldP spid="30" grpId="0" animBg="1"/>
      <p:bldP spid="31" grpId="0" animBg="1"/>
      <p:bldP spid="32" grpId="0"/>
      <p:bldP spid="33" grpId="0" animBg="1"/>
      <p:bldP spid="34" grpId="0"/>
      <p:bldP spid="35" grpId="0"/>
      <p:bldP spid="36" grpId="0"/>
      <p:bldP spid="37" grpId="0"/>
      <p:bldP spid="38" grpId="0"/>
      <p:bldP spid="39" grpId="0"/>
      <p:bldP spid="40" grpId="0"/>
      <p:bldP spid="41" grpId="0"/>
      <p:bldP spid="65" grpId="0" animBg="1"/>
      <p:bldP spid="67" grpId="0" animBg="1"/>
      <p:bldP spid="68" grpId="0" animBg="1"/>
      <p:bldP spid="69" grpId="0" animBg="1"/>
      <p:bldP spid="70" grpId="0" animBg="1"/>
      <p:bldP spid="71" grpId="0" animBg="1"/>
      <p:bldP spid="72" grpId="0" animBg="1"/>
      <p:bldP spid="73" grpId="0" animBg="1"/>
      <p:bldP spid="74" grpId="0"/>
      <p:bldP spid="99" grpId="0" animBg="1"/>
      <p:bldP spid="64"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BAB3-AD57-4793-86C2-37480DC7CDFB}"/>
              </a:ext>
            </a:extLst>
          </p:cNvPr>
          <p:cNvSpPr>
            <a:spLocks noGrp="1"/>
          </p:cNvSpPr>
          <p:nvPr>
            <p:ph type="title"/>
          </p:nvPr>
        </p:nvSpPr>
        <p:spPr>
          <a:xfrm>
            <a:off x="76200" y="57151"/>
            <a:ext cx="8991600" cy="609600"/>
          </a:xfrm>
        </p:spPr>
        <p:txBody>
          <a:bodyPr/>
          <a:lstStyle/>
          <a:p>
            <a:r>
              <a:rPr lang="en-US" dirty="0"/>
              <a:t>Python: Everything is an Object</a:t>
            </a:r>
          </a:p>
        </p:txBody>
      </p:sp>
      <p:sp>
        <p:nvSpPr>
          <p:cNvPr id="4" name="Slide Number Placeholder 3">
            <a:extLst>
              <a:ext uri="{FF2B5EF4-FFF2-40B4-BE49-F238E27FC236}">
                <a16:creationId xmlns:a16="http://schemas.microsoft.com/office/drawing/2014/main" id="{BEB968DD-CAEA-4813-9005-019AA3851FB9}"/>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15" name="Rectangle: Rounded Corners 14">
            <a:extLst>
              <a:ext uri="{FF2B5EF4-FFF2-40B4-BE49-F238E27FC236}">
                <a16:creationId xmlns:a16="http://schemas.microsoft.com/office/drawing/2014/main" id="{B7BF5EE1-B702-4995-A21A-AF31623F601F}"/>
              </a:ext>
            </a:extLst>
          </p:cNvPr>
          <p:cNvSpPr/>
          <p:nvPr/>
        </p:nvSpPr>
        <p:spPr>
          <a:xfrm>
            <a:off x="2057400" y="3176497"/>
            <a:ext cx="1333497"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D80563C-3526-4827-9C85-5A431CF10594}"/>
              </a:ext>
            </a:extLst>
          </p:cNvPr>
          <p:cNvSpPr txBox="1"/>
          <p:nvPr/>
        </p:nvSpPr>
        <p:spPr>
          <a:xfrm>
            <a:off x="2057401" y="2909440"/>
            <a:ext cx="1143000" cy="276999"/>
          </a:xfrm>
          <a:prstGeom prst="rect">
            <a:avLst/>
          </a:prstGeom>
          <a:noFill/>
        </p:spPr>
        <p:txBody>
          <a:bodyPr wrap="square" rtlCol="0">
            <a:spAutoFit/>
          </a:bodyPr>
          <a:lstStyle/>
          <a:p>
            <a:r>
              <a:rPr lang="en-US" sz="1200" b="1" dirty="0"/>
              <a:t>Token</a:t>
            </a:r>
          </a:p>
        </p:txBody>
      </p:sp>
      <p:sp>
        <p:nvSpPr>
          <p:cNvPr id="17" name="TextBox 16">
            <a:extLst>
              <a:ext uri="{FF2B5EF4-FFF2-40B4-BE49-F238E27FC236}">
                <a16:creationId xmlns:a16="http://schemas.microsoft.com/office/drawing/2014/main" id="{CB568823-72C9-42FD-81C5-F07399BE29CA}"/>
              </a:ext>
            </a:extLst>
          </p:cNvPr>
          <p:cNvSpPr txBox="1"/>
          <p:nvPr/>
        </p:nvSpPr>
        <p:spPr>
          <a:xfrm>
            <a:off x="2045360" y="3268125"/>
            <a:ext cx="914400" cy="276999"/>
          </a:xfrm>
          <a:prstGeom prst="rect">
            <a:avLst/>
          </a:prstGeom>
          <a:noFill/>
        </p:spPr>
        <p:txBody>
          <a:bodyPr wrap="square" rtlCol="0">
            <a:spAutoFit/>
          </a:bodyPr>
          <a:lstStyle/>
          <a:p>
            <a:r>
              <a:rPr lang="en-US" sz="1200" i="1" dirty="0"/>
              <a:t>letter = </a:t>
            </a:r>
            <a:endParaRPr lang="en-US" sz="1400" b="1" i="1" dirty="0">
              <a:solidFill>
                <a:srgbClr val="7030A0"/>
              </a:solidFill>
            </a:endParaRPr>
          </a:p>
        </p:txBody>
      </p:sp>
      <p:sp>
        <p:nvSpPr>
          <p:cNvPr id="18" name="Rectangle: Rounded Corners 17">
            <a:extLst>
              <a:ext uri="{FF2B5EF4-FFF2-40B4-BE49-F238E27FC236}">
                <a16:creationId xmlns:a16="http://schemas.microsoft.com/office/drawing/2014/main" id="{B3301A4A-671A-4C02-84E4-930FA06D3260}"/>
              </a:ext>
            </a:extLst>
          </p:cNvPr>
          <p:cNvSpPr/>
          <p:nvPr/>
        </p:nvSpPr>
        <p:spPr>
          <a:xfrm>
            <a:off x="2057400" y="3992464"/>
            <a:ext cx="1333497"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D8DEB5-B578-40E2-8362-3046F72943BE}"/>
              </a:ext>
            </a:extLst>
          </p:cNvPr>
          <p:cNvSpPr txBox="1"/>
          <p:nvPr/>
        </p:nvSpPr>
        <p:spPr>
          <a:xfrm>
            <a:off x="2057401" y="3725407"/>
            <a:ext cx="1143000" cy="276999"/>
          </a:xfrm>
          <a:prstGeom prst="rect">
            <a:avLst/>
          </a:prstGeom>
          <a:noFill/>
        </p:spPr>
        <p:txBody>
          <a:bodyPr wrap="square" rtlCol="0">
            <a:spAutoFit/>
          </a:bodyPr>
          <a:lstStyle/>
          <a:p>
            <a:r>
              <a:rPr lang="en-US" sz="1200" b="1" dirty="0"/>
              <a:t>Token</a:t>
            </a:r>
          </a:p>
        </p:txBody>
      </p:sp>
      <p:sp>
        <p:nvSpPr>
          <p:cNvPr id="20" name="TextBox 19">
            <a:extLst>
              <a:ext uri="{FF2B5EF4-FFF2-40B4-BE49-F238E27FC236}">
                <a16:creationId xmlns:a16="http://schemas.microsoft.com/office/drawing/2014/main" id="{C3FD4119-EF9F-439B-A81F-6EA9D669362E}"/>
              </a:ext>
            </a:extLst>
          </p:cNvPr>
          <p:cNvSpPr txBox="1"/>
          <p:nvPr/>
        </p:nvSpPr>
        <p:spPr>
          <a:xfrm>
            <a:off x="2057401" y="4073377"/>
            <a:ext cx="914400" cy="276999"/>
          </a:xfrm>
          <a:prstGeom prst="rect">
            <a:avLst/>
          </a:prstGeom>
          <a:noFill/>
        </p:spPr>
        <p:txBody>
          <a:bodyPr wrap="square" rtlCol="0">
            <a:spAutoFit/>
          </a:bodyPr>
          <a:lstStyle/>
          <a:p>
            <a:r>
              <a:rPr lang="en-US" sz="1200" i="1" dirty="0"/>
              <a:t>letter = </a:t>
            </a:r>
            <a:endParaRPr lang="en-US" sz="1400" b="1" i="1" dirty="0">
              <a:solidFill>
                <a:srgbClr val="7030A0"/>
              </a:solidFill>
            </a:endParaRPr>
          </a:p>
        </p:txBody>
      </p:sp>
      <p:sp>
        <p:nvSpPr>
          <p:cNvPr id="27" name="Rectangle: Rounded Corners 26">
            <a:extLst>
              <a:ext uri="{FF2B5EF4-FFF2-40B4-BE49-F238E27FC236}">
                <a16:creationId xmlns:a16="http://schemas.microsoft.com/office/drawing/2014/main" id="{24B495EB-2CE8-4AB3-83EA-CEA584D9660F}"/>
              </a:ext>
            </a:extLst>
          </p:cNvPr>
          <p:cNvSpPr/>
          <p:nvPr/>
        </p:nvSpPr>
        <p:spPr>
          <a:xfrm>
            <a:off x="457200" y="1200150"/>
            <a:ext cx="1409701" cy="1543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D5050B2-78E5-44F6-AB74-99D661CDD076}"/>
              </a:ext>
            </a:extLst>
          </p:cNvPr>
          <p:cNvSpPr txBox="1"/>
          <p:nvPr/>
        </p:nvSpPr>
        <p:spPr>
          <a:xfrm>
            <a:off x="457201" y="930078"/>
            <a:ext cx="1143000" cy="276999"/>
          </a:xfrm>
          <a:prstGeom prst="rect">
            <a:avLst/>
          </a:prstGeom>
          <a:noFill/>
        </p:spPr>
        <p:txBody>
          <a:bodyPr wrap="square" rtlCol="0">
            <a:spAutoFit/>
          </a:bodyPr>
          <a:lstStyle/>
          <a:p>
            <a:r>
              <a:rPr lang="en-US" sz="1200" b="1" dirty="0"/>
              <a:t>Token [ ]</a:t>
            </a:r>
          </a:p>
        </p:txBody>
      </p:sp>
      <p:sp>
        <p:nvSpPr>
          <p:cNvPr id="6" name="TextBox 5">
            <a:extLst>
              <a:ext uri="{FF2B5EF4-FFF2-40B4-BE49-F238E27FC236}">
                <a16:creationId xmlns:a16="http://schemas.microsoft.com/office/drawing/2014/main" id="{3ABFC8E2-DF3A-44DE-925C-096CA6A0AFEB}"/>
              </a:ext>
            </a:extLst>
          </p:cNvPr>
          <p:cNvSpPr txBox="1"/>
          <p:nvPr/>
        </p:nvSpPr>
        <p:spPr>
          <a:xfrm>
            <a:off x="799861" y="1642841"/>
            <a:ext cx="457200" cy="246221"/>
          </a:xfrm>
          <a:prstGeom prst="rect">
            <a:avLst/>
          </a:prstGeom>
          <a:noFill/>
          <a:ln>
            <a:solidFill>
              <a:schemeClr val="tx1"/>
            </a:solidFill>
          </a:ln>
        </p:spPr>
        <p:txBody>
          <a:bodyPr wrap="square" rtlCol="0">
            <a:spAutoFit/>
          </a:bodyPr>
          <a:lstStyle/>
          <a:p>
            <a:r>
              <a:rPr lang="en-US" sz="1000" dirty="0"/>
              <a:t>null</a:t>
            </a:r>
          </a:p>
        </p:txBody>
      </p:sp>
      <p:sp>
        <p:nvSpPr>
          <p:cNvPr id="29" name="TextBox 28">
            <a:extLst>
              <a:ext uri="{FF2B5EF4-FFF2-40B4-BE49-F238E27FC236}">
                <a16:creationId xmlns:a16="http://schemas.microsoft.com/office/drawing/2014/main" id="{5595B522-32DF-4256-BAB7-44A2909B001D}"/>
              </a:ext>
            </a:extLst>
          </p:cNvPr>
          <p:cNvSpPr txBox="1"/>
          <p:nvPr/>
        </p:nvSpPr>
        <p:spPr>
          <a:xfrm>
            <a:off x="799861" y="1889062"/>
            <a:ext cx="457200" cy="246221"/>
          </a:xfrm>
          <a:prstGeom prst="rect">
            <a:avLst/>
          </a:prstGeom>
          <a:noFill/>
          <a:ln>
            <a:solidFill>
              <a:schemeClr val="tx1"/>
            </a:solidFill>
          </a:ln>
        </p:spPr>
        <p:txBody>
          <a:bodyPr wrap="square" rtlCol="0">
            <a:spAutoFit/>
          </a:bodyPr>
          <a:lstStyle/>
          <a:p>
            <a:r>
              <a:rPr lang="en-US" sz="1000" b="1" dirty="0">
                <a:solidFill>
                  <a:srgbClr val="7030A0"/>
                </a:solidFill>
              </a:rPr>
              <a:t>0580</a:t>
            </a:r>
          </a:p>
        </p:txBody>
      </p:sp>
      <p:sp>
        <p:nvSpPr>
          <p:cNvPr id="30" name="TextBox 29">
            <a:extLst>
              <a:ext uri="{FF2B5EF4-FFF2-40B4-BE49-F238E27FC236}">
                <a16:creationId xmlns:a16="http://schemas.microsoft.com/office/drawing/2014/main" id="{DCDDED3D-B367-49D4-9D9F-F126E28DE5F1}"/>
              </a:ext>
            </a:extLst>
          </p:cNvPr>
          <p:cNvSpPr txBox="1"/>
          <p:nvPr/>
        </p:nvSpPr>
        <p:spPr>
          <a:xfrm>
            <a:off x="799861" y="2135283"/>
            <a:ext cx="457200" cy="246221"/>
          </a:xfrm>
          <a:prstGeom prst="rect">
            <a:avLst/>
          </a:prstGeom>
          <a:noFill/>
          <a:ln>
            <a:solidFill>
              <a:schemeClr val="tx1"/>
            </a:solidFill>
          </a:ln>
        </p:spPr>
        <p:txBody>
          <a:bodyPr wrap="square" rtlCol="0">
            <a:spAutoFit/>
          </a:bodyPr>
          <a:lstStyle/>
          <a:p>
            <a:r>
              <a:rPr lang="en-US" sz="1000" dirty="0"/>
              <a:t>null</a:t>
            </a:r>
          </a:p>
        </p:txBody>
      </p:sp>
      <p:sp>
        <p:nvSpPr>
          <p:cNvPr id="31" name="TextBox 30">
            <a:extLst>
              <a:ext uri="{FF2B5EF4-FFF2-40B4-BE49-F238E27FC236}">
                <a16:creationId xmlns:a16="http://schemas.microsoft.com/office/drawing/2014/main" id="{348BCB72-CF03-41B9-AB4F-CA9066D3F2EF}"/>
              </a:ext>
            </a:extLst>
          </p:cNvPr>
          <p:cNvSpPr txBox="1"/>
          <p:nvPr/>
        </p:nvSpPr>
        <p:spPr>
          <a:xfrm>
            <a:off x="799861" y="2380554"/>
            <a:ext cx="457200" cy="246221"/>
          </a:xfrm>
          <a:prstGeom prst="rect">
            <a:avLst/>
          </a:prstGeom>
          <a:noFill/>
          <a:ln>
            <a:solidFill>
              <a:schemeClr val="tx1"/>
            </a:solidFill>
          </a:ln>
        </p:spPr>
        <p:txBody>
          <a:bodyPr wrap="square" rtlCol="0">
            <a:spAutoFit/>
          </a:bodyPr>
          <a:lstStyle/>
          <a:p>
            <a:r>
              <a:rPr lang="en-US" sz="1000" b="1" dirty="0">
                <a:solidFill>
                  <a:srgbClr val="7030A0"/>
                </a:solidFill>
              </a:rPr>
              <a:t>0520</a:t>
            </a:r>
          </a:p>
        </p:txBody>
      </p:sp>
      <p:sp>
        <p:nvSpPr>
          <p:cNvPr id="32" name="TextBox 31">
            <a:extLst>
              <a:ext uri="{FF2B5EF4-FFF2-40B4-BE49-F238E27FC236}">
                <a16:creationId xmlns:a16="http://schemas.microsoft.com/office/drawing/2014/main" id="{86AC1B30-EEEC-48E7-9E83-8F30C3A461AC}"/>
              </a:ext>
            </a:extLst>
          </p:cNvPr>
          <p:cNvSpPr txBox="1"/>
          <p:nvPr/>
        </p:nvSpPr>
        <p:spPr>
          <a:xfrm>
            <a:off x="457201" y="1300199"/>
            <a:ext cx="735127" cy="276999"/>
          </a:xfrm>
          <a:prstGeom prst="rect">
            <a:avLst/>
          </a:prstGeom>
          <a:noFill/>
        </p:spPr>
        <p:txBody>
          <a:bodyPr wrap="square" rtlCol="0">
            <a:spAutoFit/>
          </a:bodyPr>
          <a:lstStyle/>
          <a:p>
            <a:r>
              <a:rPr lang="en-US" sz="1200" i="1" dirty="0"/>
              <a:t>length = </a:t>
            </a:r>
            <a:endParaRPr lang="en-US" sz="1400" b="1" i="1" dirty="0">
              <a:solidFill>
                <a:srgbClr val="7030A0"/>
              </a:solidFill>
            </a:endParaRPr>
          </a:p>
        </p:txBody>
      </p:sp>
      <p:sp>
        <p:nvSpPr>
          <p:cNvPr id="37" name="TextBox 36">
            <a:extLst>
              <a:ext uri="{FF2B5EF4-FFF2-40B4-BE49-F238E27FC236}">
                <a16:creationId xmlns:a16="http://schemas.microsoft.com/office/drawing/2014/main" id="{2AF249A5-386A-4FDD-A2BC-1AAA41664985}"/>
              </a:ext>
            </a:extLst>
          </p:cNvPr>
          <p:cNvSpPr txBox="1"/>
          <p:nvPr/>
        </p:nvSpPr>
        <p:spPr>
          <a:xfrm>
            <a:off x="2514601" y="2903991"/>
            <a:ext cx="571500" cy="246221"/>
          </a:xfrm>
          <a:prstGeom prst="rect">
            <a:avLst/>
          </a:prstGeom>
          <a:noFill/>
        </p:spPr>
        <p:txBody>
          <a:bodyPr wrap="square" rtlCol="0">
            <a:spAutoFit/>
          </a:bodyPr>
          <a:lstStyle/>
          <a:p>
            <a:r>
              <a:rPr lang="en-US" sz="1000" b="1" dirty="0">
                <a:solidFill>
                  <a:srgbClr val="00B050"/>
                </a:solidFill>
              </a:rPr>
              <a:t>0520</a:t>
            </a:r>
          </a:p>
        </p:txBody>
      </p:sp>
      <p:sp>
        <p:nvSpPr>
          <p:cNvPr id="38" name="TextBox 37">
            <a:extLst>
              <a:ext uri="{FF2B5EF4-FFF2-40B4-BE49-F238E27FC236}">
                <a16:creationId xmlns:a16="http://schemas.microsoft.com/office/drawing/2014/main" id="{72BD98B8-922C-4333-9A27-0D4D78F30C48}"/>
              </a:ext>
            </a:extLst>
          </p:cNvPr>
          <p:cNvSpPr txBox="1"/>
          <p:nvPr/>
        </p:nvSpPr>
        <p:spPr>
          <a:xfrm>
            <a:off x="2514601" y="3722921"/>
            <a:ext cx="571500" cy="246221"/>
          </a:xfrm>
          <a:prstGeom prst="rect">
            <a:avLst/>
          </a:prstGeom>
          <a:noFill/>
        </p:spPr>
        <p:txBody>
          <a:bodyPr wrap="square" rtlCol="0">
            <a:spAutoFit/>
          </a:bodyPr>
          <a:lstStyle/>
          <a:p>
            <a:r>
              <a:rPr lang="en-US" sz="1000" b="1" dirty="0">
                <a:solidFill>
                  <a:srgbClr val="00B050"/>
                </a:solidFill>
              </a:rPr>
              <a:t>0580</a:t>
            </a:r>
          </a:p>
        </p:txBody>
      </p:sp>
      <p:sp>
        <p:nvSpPr>
          <p:cNvPr id="39" name="TextBox 38">
            <a:extLst>
              <a:ext uri="{FF2B5EF4-FFF2-40B4-BE49-F238E27FC236}">
                <a16:creationId xmlns:a16="http://schemas.microsoft.com/office/drawing/2014/main" id="{AC2667A2-73FC-415B-8DC3-8715AADD155B}"/>
              </a:ext>
            </a:extLst>
          </p:cNvPr>
          <p:cNvSpPr txBox="1"/>
          <p:nvPr/>
        </p:nvSpPr>
        <p:spPr>
          <a:xfrm>
            <a:off x="1257301" y="942004"/>
            <a:ext cx="571500" cy="246221"/>
          </a:xfrm>
          <a:prstGeom prst="rect">
            <a:avLst/>
          </a:prstGeom>
          <a:noFill/>
        </p:spPr>
        <p:txBody>
          <a:bodyPr wrap="square" rtlCol="0">
            <a:spAutoFit/>
          </a:bodyPr>
          <a:lstStyle/>
          <a:p>
            <a:r>
              <a:rPr lang="en-US" sz="1000" b="1" dirty="0">
                <a:solidFill>
                  <a:srgbClr val="00B050"/>
                </a:solidFill>
              </a:rPr>
              <a:t>0300</a:t>
            </a:r>
          </a:p>
        </p:txBody>
      </p:sp>
      <p:cxnSp>
        <p:nvCxnSpPr>
          <p:cNvPr id="42" name="Straight Arrow Connector 41">
            <a:extLst>
              <a:ext uri="{FF2B5EF4-FFF2-40B4-BE49-F238E27FC236}">
                <a16:creationId xmlns:a16="http://schemas.microsoft.com/office/drawing/2014/main" id="{DB208076-6FA7-4CF1-ADB5-310AFF649F8D}"/>
              </a:ext>
            </a:extLst>
          </p:cNvPr>
          <p:cNvCxnSpPr>
            <a:cxnSpLocks/>
            <a:stCxn id="29" idx="3"/>
          </p:cNvCxnSpPr>
          <p:nvPr/>
        </p:nvCxnSpPr>
        <p:spPr>
          <a:xfrm>
            <a:off x="1257061" y="2012173"/>
            <a:ext cx="800340" cy="198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34E2F61-84C9-4544-A6D2-442546E47083}"/>
              </a:ext>
            </a:extLst>
          </p:cNvPr>
          <p:cNvCxnSpPr>
            <a:cxnSpLocks/>
            <a:stCxn id="31" idx="3"/>
          </p:cNvCxnSpPr>
          <p:nvPr/>
        </p:nvCxnSpPr>
        <p:spPr>
          <a:xfrm>
            <a:off x="1257061" y="2503665"/>
            <a:ext cx="781290" cy="7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85E3D23-03A3-4186-8193-9DD8A0B28D90}"/>
              </a:ext>
            </a:extLst>
          </p:cNvPr>
          <p:cNvSpPr txBox="1"/>
          <p:nvPr/>
        </p:nvSpPr>
        <p:spPr>
          <a:xfrm>
            <a:off x="1085853" y="1265238"/>
            <a:ext cx="659180" cy="307777"/>
          </a:xfrm>
          <a:prstGeom prst="rect">
            <a:avLst/>
          </a:prstGeom>
          <a:noFill/>
          <a:ln>
            <a:solidFill>
              <a:schemeClr val="tx1"/>
            </a:solidFill>
          </a:ln>
        </p:spPr>
        <p:txBody>
          <a:bodyPr wrap="square" rtlCol="0">
            <a:spAutoFit/>
          </a:bodyPr>
          <a:lstStyle/>
          <a:p>
            <a:r>
              <a:rPr lang="en-US" sz="1400" b="1" dirty="0">
                <a:solidFill>
                  <a:srgbClr val="7030A0"/>
                </a:solidFill>
              </a:rPr>
              <a:t>0220</a:t>
            </a:r>
          </a:p>
        </p:txBody>
      </p:sp>
      <p:sp>
        <p:nvSpPr>
          <p:cNvPr id="75" name="TextBox 74">
            <a:extLst>
              <a:ext uri="{FF2B5EF4-FFF2-40B4-BE49-F238E27FC236}">
                <a16:creationId xmlns:a16="http://schemas.microsoft.com/office/drawing/2014/main" id="{9753CAF7-CF96-4363-A97D-4F79C8989849}"/>
              </a:ext>
            </a:extLst>
          </p:cNvPr>
          <p:cNvSpPr txBox="1"/>
          <p:nvPr/>
        </p:nvSpPr>
        <p:spPr>
          <a:xfrm>
            <a:off x="2653035" y="3249919"/>
            <a:ext cx="573425" cy="307777"/>
          </a:xfrm>
          <a:prstGeom prst="rect">
            <a:avLst/>
          </a:prstGeom>
          <a:noFill/>
          <a:ln>
            <a:solidFill>
              <a:schemeClr val="tx1"/>
            </a:solidFill>
          </a:ln>
        </p:spPr>
        <p:txBody>
          <a:bodyPr wrap="square" rtlCol="0">
            <a:spAutoFit/>
          </a:bodyPr>
          <a:lstStyle/>
          <a:p>
            <a:r>
              <a:rPr lang="en-US" sz="1400" b="1" i="1" dirty="0">
                <a:solidFill>
                  <a:srgbClr val="7030A0"/>
                </a:solidFill>
              </a:rPr>
              <a:t>0820</a:t>
            </a:r>
            <a:endParaRPr lang="en-US" sz="1400" b="1" dirty="0">
              <a:solidFill>
                <a:srgbClr val="7030A0"/>
              </a:solidFill>
            </a:endParaRPr>
          </a:p>
        </p:txBody>
      </p:sp>
      <p:sp>
        <p:nvSpPr>
          <p:cNvPr id="76" name="TextBox 75">
            <a:extLst>
              <a:ext uri="{FF2B5EF4-FFF2-40B4-BE49-F238E27FC236}">
                <a16:creationId xmlns:a16="http://schemas.microsoft.com/office/drawing/2014/main" id="{F378A706-E085-4083-86C0-C997818A264A}"/>
              </a:ext>
            </a:extLst>
          </p:cNvPr>
          <p:cNvSpPr txBox="1"/>
          <p:nvPr/>
        </p:nvSpPr>
        <p:spPr>
          <a:xfrm>
            <a:off x="2653035" y="4073020"/>
            <a:ext cx="585467" cy="307777"/>
          </a:xfrm>
          <a:prstGeom prst="rect">
            <a:avLst/>
          </a:prstGeom>
          <a:noFill/>
          <a:ln>
            <a:solidFill>
              <a:schemeClr val="tx1"/>
            </a:solidFill>
          </a:ln>
        </p:spPr>
        <p:txBody>
          <a:bodyPr wrap="square" rtlCol="0">
            <a:spAutoFit/>
          </a:bodyPr>
          <a:lstStyle/>
          <a:p>
            <a:r>
              <a:rPr lang="en-US" sz="1400" b="1" i="1" dirty="0">
                <a:solidFill>
                  <a:srgbClr val="7030A0"/>
                </a:solidFill>
              </a:rPr>
              <a:t>2600</a:t>
            </a:r>
            <a:endParaRPr lang="en-US" sz="1400" b="1" dirty="0">
              <a:solidFill>
                <a:srgbClr val="7030A0"/>
              </a:solidFill>
            </a:endParaRPr>
          </a:p>
        </p:txBody>
      </p:sp>
      <p:sp>
        <p:nvSpPr>
          <p:cNvPr id="66" name="Rectangle: Rounded Corners 65">
            <a:extLst>
              <a:ext uri="{FF2B5EF4-FFF2-40B4-BE49-F238E27FC236}">
                <a16:creationId xmlns:a16="http://schemas.microsoft.com/office/drawing/2014/main" id="{FE3E7328-0DDE-4AAD-BBD8-43241A2FFCC3}"/>
              </a:ext>
            </a:extLst>
          </p:cNvPr>
          <p:cNvSpPr/>
          <p:nvPr/>
        </p:nvSpPr>
        <p:spPr>
          <a:xfrm>
            <a:off x="2628899" y="1256314"/>
            <a:ext cx="571500"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31D80EF-5D66-46C5-A457-4526E1FC0ADB}"/>
              </a:ext>
            </a:extLst>
          </p:cNvPr>
          <p:cNvSpPr txBox="1"/>
          <p:nvPr/>
        </p:nvSpPr>
        <p:spPr>
          <a:xfrm>
            <a:off x="2628899" y="989257"/>
            <a:ext cx="1143000" cy="276999"/>
          </a:xfrm>
          <a:prstGeom prst="rect">
            <a:avLst/>
          </a:prstGeom>
          <a:noFill/>
        </p:spPr>
        <p:txBody>
          <a:bodyPr wrap="square" rtlCol="0">
            <a:spAutoFit/>
          </a:bodyPr>
          <a:lstStyle/>
          <a:p>
            <a:r>
              <a:rPr lang="en-US" sz="1200" b="1" dirty="0"/>
              <a:t>int</a:t>
            </a:r>
          </a:p>
        </p:txBody>
      </p:sp>
      <p:sp>
        <p:nvSpPr>
          <p:cNvPr id="79" name="TextBox 78">
            <a:extLst>
              <a:ext uri="{FF2B5EF4-FFF2-40B4-BE49-F238E27FC236}">
                <a16:creationId xmlns:a16="http://schemas.microsoft.com/office/drawing/2014/main" id="{1FE880D5-B662-42AA-848A-305DDED220F1}"/>
              </a:ext>
            </a:extLst>
          </p:cNvPr>
          <p:cNvSpPr txBox="1"/>
          <p:nvPr/>
        </p:nvSpPr>
        <p:spPr>
          <a:xfrm>
            <a:off x="2895599" y="1004645"/>
            <a:ext cx="571500" cy="246221"/>
          </a:xfrm>
          <a:prstGeom prst="rect">
            <a:avLst/>
          </a:prstGeom>
          <a:noFill/>
        </p:spPr>
        <p:txBody>
          <a:bodyPr wrap="square" rtlCol="0">
            <a:spAutoFit/>
          </a:bodyPr>
          <a:lstStyle/>
          <a:p>
            <a:r>
              <a:rPr lang="en-US" sz="1000" b="1" dirty="0">
                <a:solidFill>
                  <a:srgbClr val="00B050"/>
                </a:solidFill>
              </a:rPr>
              <a:t>0220</a:t>
            </a:r>
          </a:p>
        </p:txBody>
      </p:sp>
      <p:sp>
        <p:nvSpPr>
          <p:cNvPr id="80" name="TextBox 79">
            <a:extLst>
              <a:ext uri="{FF2B5EF4-FFF2-40B4-BE49-F238E27FC236}">
                <a16:creationId xmlns:a16="http://schemas.microsoft.com/office/drawing/2014/main" id="{1A0460D3-A7CC-4A75-B6FA-4341F08A0C8D}"/>
              </a:ext>
            </a:extLst>
          </p:cNvPr>
          <p:cNvSpPr txBox="1"/>
          <p:nvPr/>
        </p:nvSpPr>
        <p:spPr>
          <a:xfrm>
            <a:off x="2697055" y="1329736"/>
            <a:ext cx="389044" cy="307777"/>
          </a:xfrm>
          <a:prstGeom prst="rect">
            <a:avLst/>
          </a:prstGeom>
          <a:noFill/>
          <a:ln>
            <a:solidFill>
              <a:schemeClr val="tx1"/>
            </a:solidFill>
          </a:ln>
        </p:spPr>
        <p:txBody>
          <a:bodyPr wrap="square" rtlCol="0">
            <a:spAutoFit/>
          </a:bodyPr>
          <a:lstStyle/>
          <a:p>
            <a:r>
              <a:rPr lang="en-US" sz="1400" b="1" i="1" dirty="0">
                <a:solidFill>
                  <a:srgbClr val="7030A0"/>
                </a:solidFill>
              </a:rPr>
              <a:t>9</a:t>
            </a:r>
            <a:endParaRPr lang="en-US" sz="1400" b="1" dirty="0">
              <a:solidFill>
                <a:srgbClr val="7030A0"/>
              </a:solidFill>
            </a:endParaRPr>
          </a:p>
        </p:txBody>
      </p:sp>
      <p:cxnSp>
        <p:nvCxnSpPr>
          <p:cNvPr id="81" name="Straight Arrow Connector 80">
            <a:extLst>
              <a:ext uri="{FF2B5EF4-FFF2-40B4-BE49-F238E27FC236}">
                <a16:creationId xmlns:a16="http://schemas.microsoft.com/office/drawing/2014/main" id="{E6670153-3100-4C61-B1A1-F2A252611700}"/>
              </a:ext>
            </a:extLst>
          </p:cNvPr>
          <p:cNvCxnSpPr>
            <a:cxnSpLocks/>
            <a:stCxn id="64" idx="3"/>
            <a:endCxn id="66" idx="1"/>
          </p:cNvCxnSpPr>
          <p:nvPr/>
        </p:nvCxnSpPr>
        <p:spPr>
          <a:xfrm>
            <a:off x="1745033" y="1419127"/>
            <a:ext cx="883866" cy="6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4D6A5E22-A91C-49FB-B092-01EBBF3DB771}"/>
              </a:ext>
            </a:extLst>
          </p:cNvPr>
          <p:cNvSpPr/>
          <p:nvPr/>
        </p:nvSpPr>
        <p:spPr>
          <a:xfrm>
            <a:off x="3681735" y="3185725"/>
            <a:ext cx="571500"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3B23AFD-CB81-4A6A-89EF-AC13B770C85A}"/>
              </a:ext>
            </a:extLst>
          </p:cNvPr>
          <p:cNvSpPr txBox="1"/>
          <p:nvPr/>
        </p:nvSpPr>
        <p:spPr>
          <a:xfrm>
            <a:off x="3948435" y="2934056"/>
            <a:ext cx="571500" cy="246221"/>
          </a:xfrm>
          <a:prstGeom prst="rect">
            <a:avLst/>
          </a:prstGeom>
          <a:noFill/>
        </p:spPr>
        <p:txBody>
          <a:bodyPr wrap="square" rtlCol="0">
            <a:spAutoFit/>
          </a:bodyPr>
          <a:lstStyle/>
          <a:p>
            <a:r>
              <a:rPr lang="en-US" sz="1000" b="1" dirty="0">
                <a:solidFill>
                  <a:srgbClr val="00B050"/>
                </a:solidFill>
              </a:rPr>
              <a:t>0820</a:t>
            </a:r>
          </a:p>
        </p:txBody>
      </p:sp>
      <p:sp>
        <p:nvSpPr>
          <p:cNvPr id="84" name="TextBox 83">
            <a:extLst>
              <a:ext uri="{FF2B5EF4-FFF2-40B4-BE49-F238E27FC236}">
                <a16:creationId xmlns:a16="http://schemas.microsoft.com/office/drawing/2014/main" id="{9133AA1D-6DEC-4897-B740-6924EC3615A2}"/>
              </a:ext>
            </a:extLst>
          </p:cNvPr>
          <p:cNvSpPr txBox="1"/>
          <p:nvPr/>
        </p:nvSpPr>
        <p:spPr>
          <a:xfrm>
            <a:off x="3749890" y="3259147"/>
            <a:ext cx="453177" cy="307777"/>
          </a:xfrm>
          <a:prstGeom prst="rect">
            <a:avLst/>
          </a:prstGeom>
          <a:noFill/>
          <a:ln>
            <a:solidFill>
              <a:schemeClr val="tx1"/>
            </a:solidFill>
          </a:ln>
        </p:spPr>
        <p:txBody>
          <a:bodyPr wrap="square" rtlCol="0">
            <a:spAutoFit/>
          </a:bodyPr>
          <a:lstStyle/>
          <a:p>
            <a:r>
              <a:rPr lang="en-US" sz="1400" b="1" i="1" dirty="0">
                <a:solidFill>
                  <a:srgbClr val="7030A0"/>
                </a:solidFill>
              </a:rPr>
              <a:t>'X'</a:t>
            </a:r>
            <a:endParaRPr lang="en-US" sz="1400" b="1" dirty="0">
              <a:solidFill>
                <a:srgbClr val="7030A0"/>
              </a:solidFill>
            </a:endParaRPr>
          </a:p>
        </p:txBody>
      </p:sp>
      <p:sp>
        <p:nvSpPr>
          <p:cNvPr id="85" name="TextBox 84">
            <a:extLst>
              <a:ext uri="{FF2B5EF4-FFF2-40B4-BE49-F238E27FC236}">
                <a16:creationId xmlns:a16="http://schemas.microsoft.com/office/drawing/2014/main" id="{F8EC39EB-F597-488E-BC73-23590523033C}"/>
              </a:ext>
            </a:extLst>
          </p:cNvPr>
          <p:cNvSpPr txBox="1"/>
          <p:nvPr/>
        </p:nvSpPr>
        <p:spPr>
          <a:xfrm>
            <a:off x="3762614" y="4052226"/>
            <a:ext cx="449573" cy="307777"/>
          </a:xfrm>
          <a:prstGeom prst="rect">
            <a:avLst/>
          </a:prstGeom>
          <a:noFill/>
          <a:ln>
            <a:solidFill>
              <a:schemeClr val="tx1"/>
            </a:solidFill>
          </a:ln>
        </p:spPr>
        <p:txBody>
          <a:bodyPr wrap="square" rtlCol="0">
            <a:spAutoFit/>
          </a:bodyPr>
          <a:lstStyle/>
          <a:p>
            <a:r>
              <a:rPr lang="en-US" sz="1400" b="1" i="1" dirty="0">
                <a:solidFill>
                  <a:srgbClr val="7030A0"/>
                </a:solidFill>
              </a:rPr>
              <a:t>'O'</a:t>
            </a:r>
            <a:endParaRPr lang="en-US" sz="1400" b="1" dirty="0">
              <a:solidFill>
                <a:srgbClr val="7030A0"/>
              </a:solidFill>
            </a:endParaRPr>
          </a:p>
        </p:txBody>
      </p:sp>
      <p:sp>
        <p:nvSpPr>
          <p:cNvPr id="86" name="Rectangle: Rounded Corners 85">
            <a:extLst>
              <a:ext uri="{FF2B5EF4-FFF2-40B4-BE49-F238E27FC236}">
                <a16:creationId xmlns:a16="http://schemas.microsoft.com/office/drawing/2014/main" id="{557B6382-BF2E-4ECD-B237-A9086D5829B2}"/>
              </a:ext>
            </a:extLst>
          </p:cNvPr>
          <p:cNvSpPr/>
          <p:nvPr/>
        </p:nvSpPr>
        <p:spPr>
          <a:xfrm>
            <a:off x="3714991" y="3983401"/>
            <a:ext cx="571500" cy="4546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C6D8FD59-BF67-4CC0-89A0-5FD75A46B442}"/>
              </a:ext>
            </a:extLst>
          </p:cNvPr>
          <p:cNvSpPr txBox="1"/>
          <p:nvPr/>
        </p:nvSpPr>
        <p:spPr>
          <a:xfrm>
            <a:off x="3981691" y="3731732"/>
            <a:ext cx="571500" cy="246221"/>
          </a:xfrm>
          <a:prstGeom prst="rect">
            <a:avLst/>
          </a:prstGeom>
          <a:noFill/>
        </p:spPr>
        <p:txBody>
          <a:bodyPr wrap="square" rtlCol="0">
            <a:spAutoFit/>
          </a:bodyPr>
          <a:lstStyle/>
          <a:p>
            <a:r>
              <a:rPr lang="en-US" sz="1000" b="1" dirty="0">
                <a:solidFill>
                  <a:srgbClr val="00B050"/>
                </a:solidFill>
              </a:rPr>
              <a:t>2600</a:t>
            </a:r>
          </a:p>
        </p:txBody>
      </p:sp>
      <p:sp>
        <p:nvSpPr>
          <p:cNvPr id="89" name="TextBox 88">
            <a:extLst>
              <a:ext uri="{FF2B5EF4-FFF2-40B4-BE49-F238E27FC236}">
                <a16:creationId xmlns:a16="http://schemas.microsoft.com/office/drawing/2014/main" id="{6D1CD979-D7FC-4F38-8B6F-BE4D7E08EA65}"/>
              </a:ext>
            </a:extLst>
          </p:cNvPr>
          <p:cNvSpPr txBox="1"/>
          <p:nvPr/>
        </p:nvSpPr>
        <p:spPr>
          <a:xfrm>
            <a:off x="3631567" y="2901605"/>
            <a:ext cx="1143000" cy="276999"/>
          </a:xfrm>
          <a:prstGeom prst="rect">
            <a:avLst/>
          </a:prstGeom>
          <a:noFill/>
        </p:spPr>
        <p:txBody>
          <a:bodyPr wrap="square" rtlCol="0">
            <a:spAutoFit/>
          </a:bodyPr>
          <a:lstStyle/>
          <a:p>
            <a:r>
              <a:rPr lang="en-US" sz="1200" b="1" dirty="0"/>
              <a:t>str</a:t>
            </a:r>
          </a:p>
        </p:txBody>
      </p:sp>
      <p:sp>
        <p:nvSpPr>
          <p:cNvPr id="90" name="TextBox 89">
            <a:extLst>
              <a:ext uri="{FF2B5EF4-FFF2-40B4-BE49-F238E27FC236}">
                <a16:creationId xmlns:a16="http://schemas.microsoft.com/office/drawing/2014/main" id="{FA8C4867-7C61-4B71-ADFE-7122233F7775}"/>
              </a:ext>
            </a:extLst>
          </p:cNvPr>
          <p:cNvSpPr txBox="1"/>
          <p:nvPr/>
        </p:nvSpPr>
        <p:spPr>
          <a:xfrm>
            <a:off x="3662685" y="3716342"/>
            <a:ext cx="680715" cy="276999"/>
          </a:xfrm>
          <a:prstGeom prst="rect">
            <a:avLst/>
          </a:prstGeom>
          <a:noFill/>
        </p:spPr>
        <p:txBody>
          <a:bodyPr wrap="square" rtlCol="0">
            <a:spAutoFit/>
          </a:bodyPr>
          <a:lstStyle/>
          <a:p>
            <a:r>
              <a:rPr lang="en-US" sz="1200" b="1" dirty="0"/>
              <a:t>str</a:t>
            </a:r>
          </a:p>
        </p:txBody>
      </p:sp>
      <p:cxnSp>
        <p:nvCxnSpPr>
          <p:cNvPr id="91" name="Straight Arrow Connector 90">
            <a:extLst>
              <a:ext uri="{FF2B5EF4-FFF2-40B4-BE49-F238E27FC236}">
                <a16:creationId xmlns:a16="http://schemas.microsoft.com/office/drawing/2014/main" id="{4B8DFD83-A6BF-4259-AD6D-AFAAE50D61BA}"/>
              </a:ext>
            </a:extLst>
          </p:cNvPr>
          <p:cNvCxnSpPr>
            <a:cxnSpLocks/>
            <a:stCxn id="75" idx="3"/>
            <a:endCxn id="82" idx="1"/>
          </p:cNvCxnSpPr>
          <p:nvPr/>
        </p:nvCxnSpPr>
        <p:spPr>
          <a:xfrm>
            <a:off x="3226460" y="3403808"/>
            <a:ext cx="455275" cy="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563E3A3-C3CC-4267-BF9B-53FF8AE005F4}"/>
              </a:ext>
            </a:extLst>
          </p:cNvPr>
          <p:cNvCxnSpPr>
            <a:cxnSpLocks/>
          </p:cNvCxnSpPr>
          <p:nvPr/>
        </p:nvCxnSpPr>
        <p:spPr>
          <a:xfrm>
            <a:off x="3259716" y="4204685"/>
            <a:ext cx="455275" cy="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176DAB0A-EA18-4F98-826B-514A9AD6FD71}"/>
              </a:ext>
            </a:extLst>
          </p:cNvPr>
          <p:cNvSpPr>
            <a:spLocks noGrp="1"/>
          </p:cNvSpPr>
          <p:nvPr>
            <p:ph idx="1"/>
          </p:nvPr>
        </p:nvSpPr>
        <p:spPr>
          <a:xfrm>
            <a:off x="5077136" y="882623"/>
            <a:ext cx="3621397" cy="2231122"/>
          </a:xfrm>
        </p:spPr>
        <p:txBody>
          <a:bodyPr>
            <a:normAutofit/>
          </a:bodyPr>
          <a:lstStyle/>
          <a:p>
            <a:r>
              <a:rPr lang="en-US" dirty="0"/>
              <a:t>Numbers are objects</a:t>
            </a:r>
          </a:p>
          <a:p>
            <a:r>
              <a:rPr lang="en-US" dirty="0"/>
              <a:t>Numbers are immutable </a:t>
            </a:r>
          </a:p>
          <a:p>
            <a:r>
              <a:rPr lang="en-US" dirty="0"/>
              <a:t>No “character” type</a:t>
            </a:r>
          </a:p>
          <a:p>
            <a:endParaRPr lang="en-US" dirty="0"/>
          </a:p>
          <a:p>
            <a:r>
              <a:rPr lang="en-US" dirty="0" err="1"/>
              <a:t>dir</a:t>
            </a:r>
            <a:r>
              <a:rPr lang="en-US" dirty="0"/>
              <a:t>(9)</a:t>
            </a:r>
          </a:p>
          <a:p>
            <a:r>
              <a:rPr lang="en-US" dirty="0"/>
              <a:t>(9).__add__(4)</a:t>
            </a:r>
          </a:p>
          <a:p>
            <a:endParaRPr lang="en-US" dirty="0"/>
          </a:p>
        </p:txBody>
      </p:sp>
    </p:spTree>
    <p:extLst>
      <p:ext uri="{BB962C8B-B14F-4D97-AF65-F5344CB8AC3E}">
        <p14:creationId xmlns:p14="http://schemas.microsoft.com/office/powerpoint/2010/main" val="35406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4">
                                            <p:txEl>
                                              <p:pRg st="0" end="0"/>
                                            </p:txEl>
                                          </p:spTgt>
                                        </p:tgtEl>
                                        <p:attrNameLst>
                                          <p:attrName>style.visibility</p:attrName>
                                        </p:attrNameLst>
                                      </p:cBhvr>
                                      <p:to>
                                        <p:strVal val="visible"/>
                                      </p:to>
                                    </p:set>
                                    <p:animEffect transition="in" filter="fade">
                                      <p:cBhvr>
                                        <p:cTn id="26" dur="500"/>
                                        <p:tgtEl>
                                          <p:spTgt spid="64">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500"/>
                                        <p:tgtEl>
                                          <p:spTgt spid="8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fade">
                                      <p:cBhvr>
                                        <p:cTn id="34" dur="500"/>
                                        <p:tgtEl>
                                          <p:spTgt spid="4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par>
                                <p:cTn id="74" presetID="10" presetClass="entr" presetSubtype="0" fill="hold"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1">
                                            <p:txEl>
                                              <p:pRg st="2" end="2"/>
                                            </p:txEl>
                                          </p:spTgt>
                                        </p:tgtEl>
                                        <p:attrNameLst>
                                          <p:attrName>style.visibility</p:attrName>
                                        </p:attrNameLst>
                                      </p:cBhvr>
                                      <p:to>
                                        <p:strVal val="visible"/>
                                      </p:to>
                                    </p:set>
                                    <p:animEffect transition="in" filter="fade">
                                      <p:cBhvr>
                                        <p:cTn id="81" dur="500"/>
                                        <p:tgtEl>
                                          <p:spTgt spid="41">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1">
                                            <p:txEl>
                                              <p:pRg st="4" end="4"/>
                                            </p:txEl>
                                          </p:spTgt>
                                        </p:tgtEl>
                                        <p:attrNameLst>
                                          <p:attrName>style.visibility</p:attrName>
                                        </p:attrNameLst>
                                      </p:cBhvr>
                                      <p:to>
                                        <p:strVal val="visible"/>
                                      </p:to>
                                    </p:set>
                                    <p:animEffect transition="in" filter="fade">
                                      <p:cBhvr>
                                        <p:cTn id="86" dur="500"/>
                                        <p:tgtEl>
                                          <p:spTgt spid="41">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1">
                                            <p:txEl>
                                              <p:pRg st="5" end="5"/>
                                            </p:txEl>
                                          </p:spTgt>
                                        </p:tgtEl>
                                        <p:attrNameLst>
                                          <p:attrName>style.visibility</p:attrName>
                                        </p:attrNameLst>
                                      </p:cBhvr>
                                      <p:to>
                                        <p:strVal val="visible"/>
                                      </p:to>
                                    </p:set>
                                    <p:animEffect transition="in" filter="fade">
                                      <p:cBhvr>
                                        <p:cTn id="91" dur="500"/>
                                        <p:tgtEl>
                                          <p:spTgt spid="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66" grpId="0" animBg="1"/>
      <p:bldP spid="77" grpId="0"/>
      <p:bldP spid="79" grpId="0"/>
      <p:bldP spid="80" grpId="0" animBg="1"/>
      <p:bldP spid="82" grpId="0" animBg="1"/>
      <p:bldP spid="83" grpId="0"/>
      <p:bldP spid="84" grpId="0" animBg="1"/>
      <p:bldP spid="85" grpId="0" animBg="1"/>
      <p:bldP spid="86" grpId="0" animBg="1"/>
      <p:bldP spid="87" grpId="0"/>
      <p:bldP spid="89" grpId="0"/>
      <p:bldP spid="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4B8C3-C6C8-44D9-BEB6-18A13F9EEC6E}"/>
              </a:ext>
            </a:extLst>
          </p:cNvPr>
          <p:cNvPicPr>
            <a:picLocks noChangeAspect="1"/>
          </p:cNvPicPr>
          <p:nvPr/>
        </p:nvPicPr>
        <p:blipFill>
          <a:blip r:embed="rId3"/>
          <a:stretch>
            <a:fillRect/>
          </a:stretch>
        </p:blipFill>
        <p:spPr>
          <a:xfrm>
            <a:off x="5508708" y="1657350"/>
            <a:ext cx="3486311" cy="3287802"/>
          </a:xfrm>
          <a:prstGeom prst="rect">
            <a:avLst/>
          </a:prstGeom>
        </p:spPr>
      </p:pic>
      <p:sp>
        <p:nvSpPr>
          <p:cNvPr id="2" name="Title 1">
            <a:extLst>
              <a:ext uri="{FF2B5EF4-FFF2-40B4-BE49-F238E27FC236}">
                <a16:creationId xmlns:a16="http://schemas.microsoft.com/office/drawing/2014/main" id="{88DA1633-2682-42FF-A4FB-F3D55B563779}"/>
              </a:ext>
            </a:extLst>
          </p:cNvPr>
          <p:cNvSpPr>
            <a:spLocks noGrp="1"/>
          </p:cNvSpPr>
          <p:nvPr>
            <p:ph type="title"/>
          </p:nvPr>
        </p:nvSpPr>
        <p:spPr/>
        <p:txBody>
          <a:bodyPr/>
          <a:lstStyle/>
          <a:p>
            <a:r>
              <a:rPr lang="en-US" dirty="0"/>
              <a:t>The Stack</a:t>
            </a:r>
          </a:p>
        </p:txBody>
      </p:sp>
      <p:sp>
        <p:nvSpPr>
          <p:cNvPr id="3" name="Content Placeholder 2">
            <a:extLst>
              <a:ext uri="{FF2B5EF4-FFF2-40B4-BE49-F238E27FC236}">
                <a16:creationId xmlns:a16="http://schemas.microsoft.com/office/drawing/2014/main" id="{E0D931D2-5D62-4609-9C1C-0EDFD00C6F09}"/>
              </a:ext>
            </a:extLst>
          </p:cNvPr>
          <p:cNvSpPr>
            <a:spLocks noGrp="1"/>
          </p:cNvSpPr>
          <p:nvPr>
            <p:ph idx="1"/>
          </p:nvPr>
        </p:nvSpPr>
        <p:spPr>
          <a:xfrm>
            <a:off x="76200" y="971550"/>
            <a:ext cx="8991600" cy="4038600"/>
          </a:xfrm>
        </p:spPr>
        <p:txBody>
          <a:bodyPr/>
          <a:lstStyle/>
          <a:p>
            <a:r>
              <a:rPr lang="en-US" dirty="0"/>
              <a:t>Where the “call/return” information is kept </a:t>
            </a:r>
          </a:p>
          <a:p>
            <a:endParaRPr lang="en-US" dirty="0"/>
          </a:p>
          <a:p>
            <a:r>
              <a:rPr lang="en-US" dirty="0"/>
              <a:t>Last in first out (picture a stack of plates)</a:t>
            </a:r>
          </a:p>
          <a:p>
            <a:endParaRPr lang="en-US" dirty="0"/>
          </a:p>
          <a:p>
            <a:r>
              <a:rPr lang="en-US" dirty="0"/>
              <a:t>Local variables also go here</a:t>
            </a:r>
          </a:p>
          <a:p>
            <a:endParaRPr lang="en-US" dirty="0"/>
          </a:p>
          <a:p>
            <a:r>
              <a:rPr lang="en-US" dirty="0"/>
              <a:t>Every thread has its own stack (not shared)</a:t>
            </a:r>
          </a:p>
          <a:p>
            <a:endParaRPr lang="en-US" dirty="0"/>
          </a:p>
          <a:p>
            <a:r>
              <a:rPr lang="en-US" dirty="0"/>
              <a:t>C++ allows creating objects on the stack</a:t>
            </a:r>
          </a:p>
        </p:txBody>
      </p:sp>
      <p:sp>
        <p:nvSpPr>
          <p:cNvPr id="4" name="Slide Number Placeholder 3">
            <a:extLst>
              <a:ext uri="{FF2B5EF4-FFF2-40B4-BE49-F238E27FC236}">
                <a16:creationId xmlns:a16="http://schemas.microsoft.com/office/drawing/2014/main" id="{A423D832-DE92-49CB-895F-433C4144A195}"/>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Tree>
    <p:extLst>
      <p:ext uri="{BB962C8B-B14F-4D97-AF65-F5344CB8AC3E}">
        <p14:creationId xmlns:p14="http://schemas.microsoft.com/office/powerpoint/2010/main" val="285967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3448738" y="57151"/>
            <a:ext cx="5619062" cy="609600"/>
          </a:xfrm>
        </p:spPr>
        <p:txBody>
          <a:bodyPr/>
          <a:lstStyle/>
          <a:p>
            <a:r>
              <a:rPr lang="en-US" dirty="0"/>
              <a:t>The Stack</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7" name="Rectangle 6">
            <a:extLst>
              <a:ext uri="{FF2B5EF4-FFF2-40B4-BE49-F238E27FC236}">
                <a16:creationId xmlns:a16="http://schemas.microsoft.com/office/drawing/2014/main" id="{B1A76FA4-7E65-4BE0-9750-C18357A0AFE1}"/>
              </a:ext>
            </a:extLst>
          </p:cNvPr>
          <p:cNvSpPr/>
          <p:nvPr/>
        </p:nvSpPr>
        <p:spPr>
          <a:xfrm>
            <a:off x="1371600" y="293110"/>
            <a:ext cx="3245386" cy="443012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"What is your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"Are you sure?"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"Ready, 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"Good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8" name="TextBox 7">
            <a:extLst>
              <a:ext uri="{FF2B5EF4-FFF2-40B4-BE49-F238E27FC236}">
                <a16:creationId xmlns:a16="http://schemas.microsoft.com/office/drawing/2014/main" id="{DD0BDBBB-32F5-4BF6-963A-B5E7597DDC75}"/>
              </a:ext>
            </a:extLst>
          </p:cNvPr>
          <p:cNvSpPr txBox="1"/>
          <p:nvPr/>
        </p:nvSpPr>
        <p:spPr>
          <a:xfrm>
            <a:off x="3824000" y="29311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A04108D4-92C9-48AC-AB31-066809541773}"/>
              </a:ext>
            </a:extLst>
          </p:cNvPr>
          <p:cNvSpPr/>
          <p:nvPr/>
        </p:nvSpPr>
        <p:spPr>
          <a:xfrm>
            <a:off x="767738" y="294276"/>
            <a:ext cx="603862" cy="4430124"/>
          </a:xfrm>
          <a:prstGeom prst="rect">
            <a:avLst/>
          </a:prstGeom>
          <a:solidFill>
            <a:schemeClr val="accent1">
              <a:lumMod val="20000"/>
              <a:lumOff val="80000"/>
            </a:schemeClr>
          </a:solidFill>
          <a:ln>
            <a:solidFill>
              <a:schemeClr val="tx1"/>
            </a:solidFill>
          </a:ln>
        </p:spPr>
        <p:txBody>
          <a:bodyPr wrap="square">
            <a:spAutoFit/>
          </a:bodyPr>
          <a:lstStyle/>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170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280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580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610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640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40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C1614A8-91D9-44BF-9E81-DA3F120CA13A}"/>
              </a:ext>
            </a:extLst>
          </p:cNvPr>
          <p:cNvSpPr txBox="1"/>
          <p:nvPr/>
        </p:nvSpPr>
        <p:spPr>
          <a:xfrm>
            <a:off x="5486400" y="1041558"/>
            <a:ext cx="685800" cy="369332"/>
          </a:xfrm>
          <a:prstGeom prst="rect">
            <a:avLst/>
          </a:prstGeom>
          <a:noFill/>
          <a:ln>
            <a:noFill/>
          </a:ln>
        </p:spPr>
        <p:txBody>
          <a:bodyPr wrap="square" rtlCol="0">
            <a:spAutoFit/>
          </a:bodyPr>
          <a:lstStyle/>
          <a:p>
            <a:r>
              <a:rPr lang="en-US" dirty="0">
                <a:latin typeface="Consolas" panose="020B0609020204030204" pitchFamily="49" charset="0"/>
              </a:rPr>
              <a:t>1000</a:t>
            </a:r>
          </a:p>
        </p:txBody>
      </p:sp>
      <p:sp>
        <p:nvSpPr>
          <p:cNvPr id="11" name="TextBox 10">
            <a:extLst>
              <a:ext uri="{FF2B5EF4-FFF2-40B4-BE49-F238E27FC236}">
                <a16:creationId xmlns:a16="http://schemas.microsoft.com/office/drawing/2014/main" id="{5A0EAACD-D3D7-418B-855F-6892E74CF862}"/>
              </a:ext>
            </a:extLst>
          </p:cNvPr>
          <p:cNvSpPr txBox="1"/>
          <p:nvPr/>
        </p:nvSpPr>
        <p:spPr>
          <a:xfrm>
            <a:off x="6172200" y="1041558"/>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4500</a:t>
            </a:r>
          </a:p>
        </p:txBody>
      </p:sp>
      <p:sp>
        <p:nvSpPr>
          <p:cNvPr id="12" name="TextBox 11">
            <a:extLst>
              <a:ext uri="{FF2B5EF4-FFF2-40B4-BE49-F238E27FC236}">
                <a16:creationId xmlns:a16="http://schemas.microsoft.com/office/drawing/2014/main" id="{751AC0EC-BE2C-479C-9F57-56C5027F7C38}"/>
              </a:ext>
            </a:extLst>
          </p:cNvPr>
          <p:cNvSpPr txBox="1"/>
          <p:nvPr/>
        </p:nvSpPr>
        <p:spPr>
          <a:xfrm>
            <a:off x="5486400" y="1410890"/>
            <a:ext cx="685800" cy="369332"/>
          </a:xfrm>
          <a:prstGeom prst="rect">
            <a:avLst/>
          </a:prstGeom>
          <a:noFill/>
          <a:ln>
            <a:noFill/>
          </a:ln>
        </p:spPr>
        <p:txBody>
          <a:bodyPr wrap="square" rtlCol="0">
            <a:spAutoFit/>
          </a:bodyPr>
          <a:lstStyle/>
          <a:p>
            <a:r>
              <a:rPr lang="en-US" dirty="0">
                <a:latin typeface="Consolas" panose="020B0609020204030204" pitchFamily="49" charset="0"/>
              </a:rPr>
              <a:t>1004</a:t>
            </a:r>
          </a:p>
        </p:txBody>
      </p:sp>
      <p:sp>
        <p:nvSpPr>
          <p:cNvPr id="13" name="TextBox 12">
            <a:extLst>
              <a:ext uri="{FF2B5EF4-FFF2-40B4-BE49-F238E27FC236}">
                <a16:creationId xmlns:a16="http://schemas.microsoft.com/office/drawing/2014/main" id="{0A49D82D-4D91-4692-8780-E918EEE2BAFA}"/>
              </a:ext>
            </a:extLst>
          </p:cNvPr>
          <p:cNvSpPr txBox="1"/>
          <p:nvPr/>
        </p:nvSpPr>
        <p:spPr>
          <a:xfrm>
            <a:off x="6172200" y="1410890"/>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50</a:t>
            </a:r>
          </a:p>
        </p:txBody>
      </p:sp>
      <p:sp>
        <p:nvSpPr>
          <p:cNvPr id="14" name="TextBox 13">
            <a:extLst>
              <a:ext uri="{FF2B5EF4-FFF2-40B4-BE49-F238E27FC236}">
                <a16:creationId xmlns:a16="http://schemas.microsoft.com/office/drawing/2014/main" id="{67E513A6-414E-4C7E-907D-A95E4FC589EA}"/>
              </a:ext>
            </a:extLst>
          </p:cNvPr>
          <p:cNvSpPr txBox="1"/>
          <p:nvPr/>
        </p:nvSpPr>
        <p:spPr>
          <a:xfrm>
            <a:off x="5486400" y="1780222"/>
            <a:ext cx="685800" cy="369332"/>
          </a:xfrm>
          <a:prstGeom prst="rect">
            <a:avLst/>
          </a:prstGeom>
          <a:noFill/>
          <a:ln>
            <a:noFill/>
          </a:ln>
        </p:spPr>
        <p:txBody>
          <a:bodyPr wrap="square" rtlCol="0">
            <a:spAutoFit/>
          </a:bodyPr>
          <a:lstStyle/>
          <a:p>
            <a:r>
              <a:rPr lang="en-US" dirty="0">
                <a:latin typeface="Consolas" panose="020B0609020204030204" pitchFamily="49" charset="0"/>
              </a:rPr>
              <a:t>1008</a:t>
            </a:r>
          </a:p>
        </p:txBody>
      </p:sp>
      <p:sp>
        <p:nvSpPr>
          <p:cNvPr id="15" name="TextBox 14">
            <a:extLst>
              <a:ext uri="{FF2B5EF4-FFF2-40B4-BE49-F238E27FC236}">
                <a16:creationId xmlns:a16="http://schemas.microsoft.com/office/drawing/2014/main" id="{1BBDE674-4B83-4E37-9202-74C37E20DAF5}"/>
              </a:ext>
            </a:extLst>
          </p:cNvPr>
          <p:cNvSpPr txBox="1"/>
          <p:nvPr/>
        </p:nvSpPr>
        <p:spPr>
          <a:xfrm>
            <a:off x="6172200" y="1780222"/>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600</a:t>
            </a:r>
          </a:p>
        </p:txBody>
      </p:sp>
      <p:sp>
        <p:nvSpPr>
          <p:cNvPr id="3" name="Arrow: Right 2">
            <a:extLst>
              <a:ext uri="{FF2B5EF4-FFF2-40B4-BE49-F238E27FC236}">
                <a16:creationId xmlns:a16="http://schemas.microsoft.com/office/drawing/2014/main" id="{9AAE6328-B5F9-41E3-9B9E-21709726FFB9}"/>
              </a:ext>
            </a:extLst>
          </p:cNvPr>
          <p:cNvSpPr/>
          <p:nvPr/>
        </p:nvSpPr>
        <p:spPr>
          <a:xfrm>
            <a:off x="590550" y="40386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5C2C0F1-8E9D-477E-8169-9066CBC9CD6A}"/>
              </a:ext>
            </a:extLst>
          </p:cNvPr>
          <p:cNvSpPr/>
          <p:nvPr/>
        </p:nvSpPr>
        <p:spPr>
          <a:xfrm>
            <a:off x="485775" y="2667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23CDDF6-FD4A-4F57-835D-804FAB3D2DE7}"/>
              </a:ext>
            </a:extLst>
          </p:cNvPr>
          <p:cNvSpPr/>
          <p:nvPr/>
        </p:nvSpPr>
        <p:spPr>
          <a:xfrm>
            <a:off x="523875" y="5334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3069792-3B58-4A53-AAE8-CB579A1956C8}"/>
              </a:ext>
            </a:extLst>
          </p:cNvPr>
          <p:cNvSpPr/>
          <p:nvPr/>
        </p:nvSpPr>
        <p:spPr>
          <a:xfrm>
            <a:off x="523875" y="7143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5CDBC4D-1FFB-48F3-8409-440F87943AE8}"/>
              </a:ext>
            </a:extLst>
          </p:cNvPr>
          <p:cNvSpPr/>
          <p:nvPr/>
        </p:nvSpPr>
        <p:spPr>
          <a:xfrm>
            <a:off x="485775" y="286702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79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4" grpId="1"/>
      <p:bldP spid="15" grpId="0" animBg="1"/>
      <p:bldP spid="15" grpId="1" animBg="1"/>
      <p:bldP spid="3" grpId="0" animBg="1"/>
      <p:bldP spid="3" grpId="1" animBg="1"/>
      <p:bldP spid="24" grpId="0" animBg="1"/>
      <p:bldP spid="24" grpId="1" animBg="1"/>
      <p:bldP spid="25" grpId="0" animBg="1"/>
      <p:bldP spid="25" grpId="1" animBg="1"/>
      <p:bldP spid="26" grpId="0" animBg="1"/>
      <p:bldP spid="26" grpId="1"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3448738" y="57151"/>
            <a:ext cx="5619062" cy="609600"/>
          </a:xfrm>
        </p:spPr>
        <p:txBody>
          <a:bodyPr/>
          <a:lstStyle/>
          <a:p>
            <a:r>
              <a:rPr lang="en-US" dirty="0"/>
              <a:t>The Stack</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10" name="TextBox 9">
            <a:extLst>
              <a:ext uri="{FF2B5EF4-FFF2-40B4-BE49-F238E27FC236}">
                <a16:creationId xmlns:a16="http://schemas.microsoft.com/office/drawing/2014/main" id="{8C1614A8-91D9-44BF-9E81-DA3F120CA13A}"/>
              </a:ext>
            </a:extLst>
          </p:cNvPr>
          <p:cNvSpPr txBox="1"/>
          <p:nvPr/>
        </p:nvSpPr>
        <p:spPr>
          <a:xfrm>
            <a:off x="5486400" y="1041558"/>
            <a:ext cx="685800" cy="369332"/>
          </a:xfrm>
          <a:prstGeom prst="rect">
            <a:avLst/>
          </a:prstGeom>
          <a:noFill/>
          <a:ln>
            <a:noFill/>
          </a:ln>
        </p:spPr>
        <p:txBody>
          <a:bodyPr wrap="square" rtlCol="0">
            <a:spAutoFit/>
          </a:bodyPr>
          <a:lstStyle/>
          <a:p>
            <a:r>
              <a:rPr lang="en-US" dirty="0">
                <a:latin typeface="Consolas" panose="020B0609020204030204" pitchFamily="49" charset="0"/>
              </a:rPr>
              <a:t>1000</a:t>
            </a:r>
          </a:p>
        </p:txBody>
      </p:sp>
      <p:sp>
        <p:nvSpPr>
          <p:cNvPr id="11" name="TextBox 10">
            <a:extLst>
              <a:ext uri="{FF2B5EF4-FFF2-40B4-BE49-F238E27FC236}">
                <a16:creationId xmlns:a16="http://schemas.microsoft.com/office/drawing/2014/main" id="{5A0EAACD-D3D7-418B-855F-6892E74CF862}"/>
              </a:ext>
            </a:extLst>
          </p:cNvPr>
          <p:cNvSpPr txBox="1"/>
          <p:nvPr/>
        </p:nvSpPr>
        <p:spPr>
          <a:xfrm>
            <a:off x="6172200" y="1041558"/>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4500</a:t>
            </a:r>
          </a:p>
        </p:txBody>
      </p:sp>
      <p:sp>
        <p:nvSpPr>
          <p:cNvPr id="12" name="TextBox 11">
            <a:extLst>
              <a:ext uri="{FF2B5EF4-FFF2-40B4-BE49-F238E27FC236}">
                <a16:creationId xmlns:a16="http://schemas.microsoft.com/office/drawing/2014/main" id="{751AC0EC-BE2C-479C-9F57-56C5027F7C38}"/>
              </a:ext>
            </a:extLst>
          </p:cNvPr>
          <p:cNvSpPr txBox="1"/>
          <p:nvPr/>
        </p:nvSpPr>
        <p:spPr>
          <a:xfrm>
            <a:off x="5486400" y="1410890"/>
            <a:ext cx="685800" cy="369332"/>
          </a:xfrm>
          <a:prstGeom prst="rect">
            <a:avLst/>
          </a:prstGeom>
          <a:noFill/>
          <a:ln>
            <a:noFill/>
          </a:ln>
        </p:spPr>
        <p:txBody>
          <a:bodyPr wrap="square" rtlCol="0">
            <a:spAutoFit/>
          </a:bodyPr>
          <a:lstStyle/>
          <a:p>
            <a:r>
              <a:rPr lang="en-US" dirty="0">
                <a:latin typeface="Consolas" panose="020B0609020204030204" pitchFamily="49" charset="0"/>
              </a:rPr>
              <a:t>1004</a:t>
            </a:r>
          </a:p>
        </p:txBody>
      </p:sp>
      <p:sp>
        <p:nvSpPr>
          <p:cNvPr id="13" name="TextBox 12">
            <a:extLst>
              <a:ext uri="{FF2B5EF4-FFF2-40B4-BE49-F238E27FC236}">
                <a16:creationId xmlns:a16="http://schemas.microsoft.com/office/drawing/2014/main" id="{0A49D82D-4D91-4692-8780-E918EEE2BAFA}"/>
              </a:ext>
            </a:extLst>
          </p:cNvPr>
          <p:cNvSpPr txBox="1"/>
          <p:nvPr/>
        </p:nvSpPr>
        <p:spPr>
          <a:xfrm>
            <a:off x="6172200" y="1410890"/>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50</a:t>
            </a:r>
          </a:p>
        </p:txBody>
      </p:sp>
      <p:sp>
        <p:nvSpPr>
          <p:cNvPr id="14" name="TextBox 13">
            <a:extLst>
              <a:ext uri="{FF2B5EF4-FFF2-40B4-BE49-F238E27FC236}">
                <a16:creationId xmlns:a16="http://schemas.microsoft.com/office/drawing/2014/main" id="{67E513A6-414E-4C7E-907D-A95E4FC589EA}"/>
              </a:ext>
            </a:extLst>
          </p:cNvPr>
          <p:cNvSpPr txBox="1"/>
          <p:nvPr/>
        </p:nvSpPr>
        <p:spPr>
          <a:xfrm>
            <a:off x="5486400" y="1780222"/>
            <a:ext cx="685800" cy="369332"/>
          </a:xfrm>
          <a:prstGeom prst="rect">
            <a:avLst/>
          </a:prstGeom>
          <a:noFill/>
          <a:ln>
            <a:noFill/>
          </a:ln>
        </p:spPr>
        <p:txBody>
          <a:bodyPr wrap="square" rtlCol="0">
            <a:spAutoFit/>
          </a:bodyPr>
          <a:lstStyle/>
          <a:p>
            <a:r>
              <a:rPr lang="en-US" dirty="0">
                <a:latin typeface="Consolas" panose="020B0609020204030204" pitchFamily="49" charset="0"/>
              </a:rPr>
              <a:t>1008</a:t>
            </a:r>
          </a:p>
        </p:txBody>
      </p:sp>
      <p:sp>
        <p:nvSpPr>
          <p:cNvPr id="15" name="TextBox 14">
            <a:extLst>
              <a:ext uri="{FF2B5EF4-FFF2-40B4-BE49-F238E27FC236}">
                <a16:creationId xmlns:a16="http://schemas.microsoft.com/office/drawing/2014/main" id="{1BBDE674-4B83-4E37-9202-74C37E20DAF5}"/>
              </a:ext>
            </a:extLst>
          </p:cNvPr>
          <p:cNvSpPr txBox="1"/>
          <p:nvPr/>
        </p:nvSpPr>
        <p:spPr>
          <a:xfrm>
            <a:off x="6172200" y="1780222"/>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610</a:t>
            </a:r>
          </a:p>
        </p:txBody>
      </p:sp>
      <p:sp>
        <p:nvSpPr>
          <p:cNvPr id="16" name="TextBox 15">
            <a:extLst>
              <a:ext uri="{FF2B5EF4-FFF2-40B4-BE49-F238E27FC236}">
                <a16:creationId xmlns:a16="http://schemas.microsoft.com/office/drawing/2014/main" id="{4B91DE0F-3C57-4224-B4CA-75EFDD5FDC2D}"/>
              </a:ext>
            </a:extLst>
          </p:cNvPr>
          <p:cNvSpPr txBox="1"/>
          <p:nvPr/>
        </p:nvSpPr>
        <p:spPr>
          <a:xfrm>
            <a:off x="5486400" y="2149554"/>
            <a:ext cx="685800" cy="369332"/>
          </a:xfrm>
          <a:prstGeom prst="rect">
            <a:avLst/>
          </a:prstGeom>
          <a:noFill/>
          <a:ln>
            <a:noFill/>
          </a:ln>
        </p:spPr>
        <p:txBody>
          <a:bodyPr wrap="square" rtlCol="0">
            <a:spAutoFit/>
          </a:bodyPr>
          <a:lstStyle/>
          <a:p>
            <a:r>
              <a:rPr lang="en-US" dirty="0">
                <a:latin typeface="Consolas" panose="020B0609020204030204" pitchFamily="49" charset="0"/>
              </a:rPr>
              <a:t>1012</a:t>
            </a:r>
          </a:p>
        </p:txBody>
      </p:sp>
      <p:sp>
        <p:nvSpPr>
          <p:cNvPr id="17" name="TextBox 16">
            <a:extLst>
              <a:ext uri="{FF2B5EF4-FFF2-40B4-BE49-F238E27FC236}">
                <a16:creationId xmlns:a16="http://schemas.microsoft.com/office/drawing/2014/main" id="{43BC1F3D-78D7-4551-B58A-E6CDF9279FD9}"/>
              </a:ext>
            </a:extLst>
          </p:cNvPr>
          <p:cNvSpPr txBox="1"/>
          <p:nvPr/>
        </p:nvSpPr>
        <p:spPr>
          <a:xfrm>
            <a:off x="6172200" y="2149554"/>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250</a:t>
            </a:r>
          </a:p>
        </p:txBody>
      </p:sp>
      <p:sp>
        <p:nvSpPr>
          <p:cNvPr id="25" name="Rectangle 24">
            <a:extLst>
              <a:ext uri="{FF2B5EF4-FFF2-40B4-BE49-F238E27FC236}">
                <a16:creationId xmlns:a16="http://schemas.microsoft.com/office/drawing/2014/main" id="{017E236B-CCC5-4D6D-B97E-DDF904265F73}"/>
              </a:ext>
            </a:extLst>
          </p:cNvPr>
          <p:cNvSpPr/>
          <p:nvPr/>
        </p:nvSpPr>
        <p:spPr>
          <a:xfrm>
            <a:off x="1371600" y="293110"/>
            <a:ext cx="3245386" cy="443012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"What is your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"Are you sure?"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"Ready, 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"Good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26" name="TextBox 25">
            <a:extLst>
              <a:ext uri="{FF2B5EF4-FFF2-40B4-BE49-F238E27FC236}">
                <a16:creationId xmlns:a16="http://schemas.microsoft.com/office/drawing/2014/main" id="{425A47BB-83ED-4734-A34D-49288BD3148F}"/>
              </a:ext>
            </a:extLst>
          </p:cNvPr>
          <p:cNvSpPr txBox="1"/>
          <p:nvPr/>
        </p:nvSpPr>
        <p:spPr>
          <a:xfrm>
            <a:off x="3824000" y="29311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7" name="Rectangle 26">
            <a:extLst>
              <a:ext uri="{FF2B5EF4-FFF2-40B4-BE49-F238E27FC236}">
                <a16:creationId xmlns:a16="http://schemas.microsoft.com/office/drawing/2014/main" id="{77DFCC18-DEF0-4E43-99A4-2EE5C9167343}"/>
              </a:ext>
            </a:extLst>
          </p:cNvPr>
          <p:cNvSpPr/>
          <p:nvPr/>
        </p:nvSpPr>
        <p:spPr>
          <a:xfrm>
            <a:off x="767738" y="294276"/>
            <a:ext cx="603862" cy="4430124"/>
          </a:xfrm>
          <a:prstGeom prst="rect">
            <a:avLst/>
          </a:prstGeom>
          <a:solidFill>
            <a:schemeClr val="accent1">
              <a:lumMod val="20000"/>
              <a:lumOff val="80000"/>
            </a:schemeClr>
          </a:solidFill>
          <a:ln>
            <a:solidFill>
              <a:schemeClr val="tx1"/>
            </a:solidFill>
          </a:ln>
        </p:spPr>
        <p:txBody>
          <a:bodyPr wrap="square">
            <a:spAutoFit/>
          </a:bodyPr>
          <a:lstStyle/>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170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280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580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610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640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40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30" name="Arrow: Right 29">
            <a:extLst>
              <a:ext uri="{FF2B5EF4-FFF2-40B4-BE49-F238E27FC236}">
                <a16:creationId xmlns:a16="http://schemas.microsoft.com/office/drawing/2014/main" id="{AC5B6334-D25F-4100-BA5F-C561AC708FD8}"/>
              </a:ext>
            </a:extLst>
          </p:cNvPr>
          <p:cNvSpPr/>
          <p:nvPr/>
        </p:nvSpPr>
        <p:spPr>
          <a:xfrm>
            <a:off x="523875" y="5334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CE0D25A-1645-4663-96BD-BF71AC8CD748}"/>
              </a:ext>
            </a:extLst>
          </p:cNvPr>
          <p:cNvSpPr/>
          <p:nvPr/>
        </p:nvSpPr>
        <p:spPr>
          <a:xfrm>
            <a:off x="523875" y="7143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093B5900-FE2C-4D5A-AB98-4A9162DDE94D}"/>
              </a:ext>
            </a:extLst>
          </p:cNvPr>
          <p:cNvSpPr/>
          <p:nvPr/>
        </p:nvSpPr>
        <p:spPr>
          <a:xfrm>
            <a:off x="485775" y="1503997"/>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C313D2B-A929-4544-A133-DC4DE47CBE24}"/>
              </a:ext>
            </a:extLst>
          </p:cNvPr>
          <p:cNvSpPr/>
          <p:nvPr/>
        </p:nvSpPr>
        <p:spPr>
          <a:xfrm>
            <a:off x="495300" y="16954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BDD6B122-8981-468A-A56E-075EB522C93A}"/>
              </a:ext>
            </a:extLst>
          </p:cNvPr>
          <p:cNvSpPr/>
          <p:nvPr/>
        </p:nvSpPr>
        <p:spPr>
          <a:xfrm>
            <a:off x="485775" y="286702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2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6"/>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1"/>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30" grpId="0" animBg="1"/>
      <p:bldP spid="30" grpId="1" animBg="1"/>
      <p:bldP spid="31" grpId="0" animBg="1"/>
      <p:bldP spid="31" grpId="1" animBg="1"/>
      <p:bldP spid="32" grpId="0" animBg="1"/>
      <p:bldP spid="32" grpId="1" animBg="1"/>
      <p:bldP spid="33"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350-EA74-4EF9-BC29-535BA0EA9F07}"/>
              </a:ext>
            </a:extLst>
          </p:cNvPr>
          <p:cNvSpPr>
            <a:spLocks noGrp="1"/>
          </p:cNvSpPr>
          <p:nvPr>
            <p:ph type="title"/>
          </p:nvPr>
        </p:nvSpPr>
        <p:spPr>
          <a:xfrm>
            <a:off x="3448738" y="57151"/>
            <a:ext cx="5619062" cy="609600"/>
          </a:xfrm>
        </p:spPr>
        <p:txBody>
          <a:bodyPr/>
          <a:lstStyle/>
          <a:p>
            <a:r>
              <a:rPr lang="en-US" dirty="0"/>
              <a:t>The Stack</a:t>
            </a:r>
          </a:p>
        </p:txBody>
      </p:sp>
      <p:sp>
        <p:nvSpPr>
          <p:cNvPr id="4" name="Slide Number Placeholder 3">
            <a:extLst>
              <a:ext uri="{FF2B5EF4-FFF2-40B4-BE49-F238E27FC236}">
                <a16:creationId xmlns:a16="http://schemas.microsoft.com/office/drawing/2014/main" id="{3C881138-12C0-45A2-9218-BED1F698856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10" name="TextBox 9">
            <a:extLst>
              <a:ext uri="{FF2B5EF4-FFF2-40B4-BE49-F238E27FC236}">
                <a16:creationId xmlns:a16="http://schemas.microsoft.com/office/drawing/2014/main" id="{8C1614A8-91D9-44BF-9E81-DA3F120CA13A}"/>
              </a:ext>
            </a:extLst>
          </p:cNvPr>
          <p:cNvSpPr txBox="1"/>
          <p:nvPr/>
        </p:nvSpPr>
        <p:spPr>
          <a:xfrm>
            <a:off x="5486400" y="1041558"/>
            <a:ext cx="685800" cy="369332"/>
          </a:xfrm>
          <a:prstGeom prst="rect">
            <a:avLst/>
          </a:prstGeom>
          <a:noFill/>
          <a:ln>
            <a:noFill/>
          </a:ln>
        </p:spPr>
        <p:txBody>
          <a:bodyPr wrap="square" rtlCol="0">
            <a:spAutoFit/>
          </a:bodyPr>
          <a:lstStyle/>
          <a:p>
            <a:r>
              <a:rPr lang="en-US" dirty="0">
                <a:latin typeface="Consolas" panose="020B0609020204030204" pitchFamily="49" charset="0"/>
              </a:rPr>
              <a:t>1000</a:t>
            </a:r>
          </a:p>
        </p:txBody>
      </p:sp>
      <p:sp>
        <p:nvSpPr>
          <p:cNvPr id="11" name="TextBox 10">
            <a:extLst>
              <a:ext uri="{FF2B5EF4-FFF2-40B4-BE49-F238E27FC236}">
                <a16:creationId xmlns:a16="http://schemas.microsoft.com/office/drawing/2014/main" id="{5A0EAACD-D3D7-418B-855F-6892E74CF862}"/>
              </a:ext>
            </a:extLst>
          </p:cNvPr>
          <p:cNvSpPr txBox="1"/>
          <p:nvPr/>
        </p:nvSpPr>
        <p:spPr>
          <a:xfrm>
            <a:off x="6172200" y="1041558"/>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4500</a:t>
            </a:r>
          </a:p>
        </p:txBody>
      </p:sp>
      <p:sp>
        <p:nvSpPr>
          <p:cNvPr id="12" name="TextBox 11">
            <a:extLst>
              <a:ext uri="{FF2B5EF4-FFF2-40B4-BE49-F238E27FC236}">
                <a16:creationId xmlns:a16="http://schemas.microsoft.com/office/drawing/2014/main" id="{751AC0EC-BE2C-479C-9F57-56C5027F7C38}"/>
              </a:ext>
            </a:extLst>
          </p:cNvPr>
          <p:cNvSpPr txBox="1"/>
          <p:nvPr/>
        </p:nvSpPr>
        <p:spPr>
          <a:xfrm>
            <a:off x="5486400" y="1410890"/>
            <a:ext cx="685800" cy="369332"/>
          </a:xfrm>
          <a:prstGeom prst="rect">
            <a:avLst/>
          </a:prstGeom>
          <a:noFill/>
          <a:ln>
            <a:noFill/>
          </a:ln>
        </p:spPr>
        <p:txBody>
          <a:bodyPr wrap="square" rtlCol="0">
            <a:spAutoFit/>
          </a:bodyPr>
          <a:lstStyle/>
          <a:p>
            <a:r>
              <a:rPr lang="en-US" dirty="0">
                <a:latin typeface="Consolas" panose="020B0609020204030204" pitchFamily="49" charset="0"/>
              </a:rPr>
              <a:t>1004</a:t>
            </a:r>
          </a:p>
        </p:txBody>
      </p:sp>
      <p:sp>
        <p:nvSpPr>
          <p:cNvPr id="13" name="TextBox 12">
            <a:extLst>
              <a:ext uri="{FF2B5EF4-FFF2-40B4-BE49-F238E27FC236}">
                <a16:creationId xmlns:a16="http://schemas.microsoft.com/office/drawing/2014/main" id="{0A49D82D-4D91-4692-8780-E918EEE2BAFA}"/>
              </a:ext>
            </a:extLst>
          </p:cNvPr>
          <p:cNvSpPr txBox="1"/>
          <p:nvPr/>
        </p:nvSpPr>
        <p:spPr>
          <a:xfrm>
            <a:off x="6172200" y="1410890"/>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50</a:t>
            </a:r>
          </a:p>
        </p:txBody>
      </p:sp>
      <p:sp>
        <p:nvSpPr>
          <p:cNvPr id="14" name="TextBox 13">
            <a:extLst>
              <a:ext uri="{FF2B5EF4-FFF2-40B4-BE49-F238E27FC236}">
                <a16:creationId xmlns:a16="http://schemas.microsoft.com/office/drawing/2014/main" id="{67E513A6-414E-4C7E-907D-A95E4FC589EA}"/>
              </a:ext>
            </a:extLst>
          </p:cNvPr>
          <p:cNvSpPr txBox="1"/>
          <p:nvPr/>
        </p:nvSpPr>
        <p:spPr>
          <a:xfrm>
            <a:off x="5486400" y="2149554"/>
            <a:ext cx="685800" cy="369332"/>
          </a:xfrm>
          <a:prstGeom prst="rect">
            <a:avLst/>
          </a:prstGeom>
          <a:noFill/>
          <a:ln>
            <a:noFill/>
          </a:ln>
        </p:spPr>
        <p:txBody>
          <a:bodyPr wrap="square" rtlCol="0">
            <a:spAutoFit/>
          </a:bodyPr>
          <a:lstStyle/>
          <a:p>
            <a:r>
              <a:rPr lang="en-US" dirty="0">
                <a:latin typeface="Consolas" panose="020B0609020204030204" pitchFamily="49" charset="0"/>
              </a:rPr>
              <a:t>1012</a:t>
            </a:r>
          </a:p>
        </p:txBody>
      </p:sp>
      <p:sp>
        <p:nvSpPr>
          <p:cNvPr id="15" name="TextBox 14">
            <a:extLst>
              <a:ext uri="{FF2B5EF4-FFF2-40B4-BE49-F238E27FC236}">
                <a16:creationId xmlns:a16="http://schemas.microsoft.com/office/drawing/2014/main" id="{1BBDE674-4B83-4E37-9202-74C37E20DAF5}"/>
              </a:ext>
            </a:extLst>
          </p:cNvPr>
          <p:cNvSpPr txBox="1"/>
          <p:nvPr/>
        </p:nvSpPr>
        <p:spPr>
          <a:xfrm>
            <a:off x="6172200" y="2149554"/>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280</a:t>
            </a:r>
          </a:p>
        </p:txBody>
      </p:sp>
      <p:sp>
        <p:nvSpPr>
          <p:cNvPr id="25" name="Rectangle 24">
            <a:extLst>
              <a:ext uri="{FF2B5EF4-FFF2-40B4-BE49-F238E27FC236}">
                <a16:creationId xmlns:a16="http://schemas.microsoft.com/office/drawing/2014/main" id="{017E236B-CCC5-4D6D-B97E-DDF904265F73}"/>
              </a:ext>
            </a:extLst>
          </p:cNvPr>
          <p:cNvSpPr/>
          <p:nvPr/>
        </p:nvSpPr>
        <p:spPr>
          <a:xfrm>
            <a:off x="1371600" y="293110"/>
            <a:ext cx="3245386" cy="443012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"What is your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"Are you sure?"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"Ready, 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"Good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playHuman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26" name="TextBox 25">
            <a:extLst>
              <a:ext uri="{FF2B5EF4-FFF2-40B4-BE49-F238E27FC236}">
                <a16:creationId xmlns:a16="http://schemas.microsoft.com/office/drawing/2014/main" id="{425A47BB-83ED-4734-A34D-49288BD3148F}"/>
              </a:ext>
            </a:extLst>
          </p:cNvPr>
          <p:cNvSpPr txBox="1"/>
          <p:nvPr/>
        </p:nvSpPr>
        <p:spPr>
          <a:xfrm>
            <a:off x="3824000" y="29311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7" name="Rectangle 26">
            <a:extLst>
              <a:ext uri="{FF2B5EF4-FFF2-40B4-BE49-F238E27FC236}">
                <a16:creationId xmlns:a16="http://schemas.microsoft.com/office/drawing/2014/main" id="{77DFCC18-DEF0-4E43-99A4-2EE5C9167343}"/>
              </a:ext>
            </a:extLst>
          </p:cNvPr>
          <p:cNvSpPr/>
          <p:nvPr/>
        </p:nvSpPr>
        <p:spPr>
          <a:xfrm>
            <a:off x="767738" y="294276"/>
            <a:ext cx="603862" cy="4430124"/>
          </a:xfrm>
          <a:prstGeom prst="rect">
            <a:avLst/>
          </a:prstGeom>
          <a:solidFill>
            <a:schemeClr val="accent1">
              <a:lumMod val="20000"/>
              <a:lumOff val="80000"/>
            </a:schemeClr>
          </a:solidFill>
          <a:ln>
            <a:solidFill>
              <a:schemeClr val="tx1"/>
            </a:solidFill>
          </a:ln>
        </p:spPr>
        <p:txBody>
          <a:bodyPr wrap="square">
            <a:spAutoFit/>
          </a:bodyPr>
          <a:lstStyle/>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170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250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280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580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600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610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640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40</a:t>
            </a:r>
          </a:p>
          <a:p>
            <a:pPr algn="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50</a:t>
            </a:r>
          </a:p>
          <a:p>
            <a:pPr algn="r">
              <a:lnSpc>
                <a:spcPct val="107000"/>
              </a:lnSpc>
            </a:pP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30" name="Arrow: Right 29">
            <a:extLst>
              <a:ext uri="{FF2B5EF4-FFF2-40B4-BE49-F238E27FC236}">
                <a16:creationId xmlns:a16="http://schemas.microsoft.com/office/drawing/2014/main" id="{AC5B6334-D25F-4100-BA5F-C561AC708FD8}"/>
              </a:ext>
            </a:extLst>
          </p:cNvPr>
          <p:cNvSpPr/>
          <p:nvPr/>
        </p:nvSpPr>
        <p:spPr>
          <a:xfrm>
            <a:off x="523875" y="5334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CE0D25A-1645-4663-96BD-BF71AC8CD748}"/>
              </a:ext>
            </a:extLst>
          </p:cNvPr>
          <p:cNvSpPr/>
          <p:nvPr/>
        </p:nvSpPr>
        <p:spPr>
          <a:xfrm>
            <a:off x="523875" y="7143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BAB788C9-4F28-4C1F-85CF-4D8E85644E36}"/>
              </a:ext>
            </a:extLst>
          </p:cNvPr>
          <p:cNvSpPr/>
          <p:nvPr/>
        </p:nvSpPr>
        <p:spPr>
          <a:xfrm>
            <a:off x="485775" y="30670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95EB7187-865F-4E0C-8154-284655B29108}"/>
              </a:ext>
            </a:extLst>
          </p:cNvPr>
          <p:cNvSpPr/>
          <p:nvPr/>
        </p:nvSpPr>
        <p:spPr>
          <a:xfrm>
            <a:off x="476250" y="18859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FBF5A08-0426-4A8D-B054-90465C81A192}"/>
              </a:ext>
            </a:extLst>
          </p:cNvPr>
          <p:cNvSpPr txBox="1"/>
          <p:nvPr/>
        </p:nvSpPr>
        <p:spPr>
          <a:xfrm>
            <a:off x="5486400" y="1780222"/>
            <a:ext cx="685800" cy="369332"/>
          </a:xfrm>
          <a:prstGeom prst="rect">
            <a:avLst/>
          </a:prstGeom>
          <a:noFill/>
          <a:ln>
            <a:noFill/>
          </a:ln>
        </p:spPr>
        <p:txBody>
          <a:bodyPr wrap="square" rtlCol="0">
            <a:spAutoFit/>
          </a:bodyPr>
          <a:lstStyle/>
          <a:p>
            <a:r>
              <a:rPr lang="en-US" dirty="0">
                <a:latin typeface="Consolas" panose="020B0609020204030204" pitchFamily="49" charset="0"/>
              </a:rPr>
              <a:t>1008</a:t>
            </a:r>
          </a:p>
        </p:txBody>
      </p:sp>
      <p:sp>
        <p:nvSpPr>
          <p:cNvPr id="42" name="TextBox 41">
            <a:extLst>
              <a:ext uri="{FF2B5EF4-FFF2-40B4-BE49-F238E27FC236}">
                <a16:creationId xmlns:a16="http://schemas.microsoft.com/office/drawing/2014/main" id="{AC43AE0A-28B2-46DE-85DB-5A79888FC6E5}"/>
              </a:ext>
            </a:extLst>
          </p:cNvPr>
          <p:cNvSpPr txBox="1"/>
          <p:nvPr/>
        </p:nvSpPr>
        <p:spPr>
          <a:xfrm>
            <a:off x="6172200" y="1780222"/>
            <a:ext cx="685800" cy="369332"/>
          </a:xfrm>
          <a:prstGeom prst="rect">
            <a:avLst/>
          </a:prstGeom>
          <a:noFill/>
          <a:ln>
            <a:solidFill>
              <a:schemeClr val="bg1">
                <a:lumMod val="50000"/>
              </a:schemeClr>
            </a:solidFill>
          </a:ln>
        </p:spPr>
        <p:txBody>
          <a:bodyPr wrap="square" rtlCol="0">
            <a:spAutoFit/>
          </a:bodyPr>
          <a:lstStyle/>
          <a:p>
            <a:r>
              <a:rPr lang="en-US" dirty="0">
                <a:latin typeface="Consolas" panose="020B0609020204030204" pitchFamily="49" charset="0"/>
              </a:rPr>
              <a:t>610</a:t>
            </a:r>
          </a:p>
        </p:txBody>
      </p:sp>
      <p:sp>
        <p:nvSpPr>
          <p:cNvPr id="43" name="Arrow: Right 42">
            <a:extLst>
              <a:ext uri="{FF2B5EF4-FFF2-40B4-BE49-F238E27FC236}">
                <a16:creationId xmlns:a16="http://schemas.microsoft.com/office/drawing/2014/main" id="{F7BC5C8E-EB6F-46C8-A3E9-9B4615D99D1F}"/>
              </a:ext>
            </a:extLst>
          </p:cNvPr>
          <p:cNvSpPr/>
          <p:nvPr/>
        </p:nvSpPr>
        <p:spPr>
          <a:xfrm>
            <a:off x="495300" y="16954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8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5"/>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P spid="30" grpId="0" animBg="1"/>
      <p:bldP spid="30" grpId="1" animBg="1"/>
      <p:bldP spid="31" grpId="0" animBg="1"/>
      <p:bldP spid="31" grpId="1" animBg="1"/>
      <p:bldP spid="38" grpId="0" animBg="1"/>
      <p:bldP spid="35" grpId="0" animBg="1"/>
      <p:bldP spid="35" grpId="1" animBg="1"/>
      <p:bldP spid="41" grpId="0"/>
      <p:bldP spid="42" grpId="0" animBg="1"/>
      <p:bldP spid="43"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12503</TotalTime>
  <Words>2471</Words>
  <Application>Microsoft Office PowerPoint</Application>
  <PresentationFormat>On-screen Show (16:9)</PresentationFormat>
  <Paragraphs>826</Paragraphs>
  <Slides>20</Slides>
  <Notes>13</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20</vt:i4>
      </vt:variant>
    </vt:vector>
  </HeadingPairs>
  <TitlesOfParts>
    <vt:vector size="31"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Memory Management</vt:lpstr>
      <vt:lpstr>See Also</vt:lpstr>
      <vt:lpstr>The Heap</vt:lpstr>
      <vt:lpstr>Object Graphs and the Heap</vt:lpstr>
      <vt:lpstr>Python: Everything is an Object</vt:lpstr>
      <vt:lpstr>The Stack</vt:lpstr>
      <vt:lpstr>The Stack</vt:lpstr>
      <vt:lpstr>The Stack</vt:lpstr>
      <vt:lpstr>The Stack</vt:lpstr>
      <vt:lpstr>The Stack</vt:lpstr>
      <vt:lpstr>Stack and Heap</vt:lpstr>
      <vt:lpstr>Stack and Heap</vt:lpstr>
      <vt:lpstr>Stack and Heap</vt:lpstr>
      <vt:lpstr>Stack and Heap</vt:lpstr>
      <vt:lpstr>delete in C++</vt:lpstr>
      <vt:lpstr>delete in C++</vt:lpstr>
      <vt:lpstr>delete in C++</vt:lpstr>
      <vt:lpstr>delete in C++</vt:lpstr>
      <vt:lpstr>Smart Pointers in C++</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398</cp:revision>
  <cp:lastPrinted>2018-07-29T22:26:15Z</cp:lastPrinted>
  <dcterms:created xsi:type="dcterms:W3CDTF">2015-07-04T21:12:26Z</dcterms:created>
  <dcterms:modified xsi:type="dcterms:W3CDTF">2019-11-10T18:20:51Z</dcterms:modified>
</cp:coreProperties>
</file>